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40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Lst>
  <p:sldSz cx="18288000" cy="10287000"/>
  <p:notesSz cx="6858000" cy="9144000"/>
  <p:embeddedFontLst>
    <p:embeddedFont>
      <p:font typeface="Bookmania" panose="020B0604020202020204" charset="0"/>
      <p:regular r:id="rId155"/>
    </p:embeddedFont>
    <p:embeddedFont>
      <p:font typeface="Bookmania Bold" panose="020B0604020202020204" charset="0"/>
      <p:regular r:id="rId156"/>
    </p:embeddedFont>
    <p:embeddedFont>
      <p:font typeface="Bookmania Bold Italics" panose="020B0604020202020204" charset="0"/>
      <p:regular r:id="rId157"/>
    </p:embeddedFont>
    <p:embeddedFont>
      <p:font typeface="EFCO Brookshire" panose="020B0604020202020204" charset="0"/>
      <p:regular r:id="rId158"/>
    </p:embeddedFont>
    <p:embeddedFont>
      <p:font typeface="Garet Bold" panose="020B0604020202020204" charset="0"/>
      <p:regular r:id="rId1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74691-62B0-472B-AC5F-F7606F2CDA76}" v="2" dt="2026-06-16T13:47:11.1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25" d="100"/>
          <a:sy n="25" d="100"/>
        </p:scale>
        <p:origin x="240" y="1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5.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font" Target="fonts/font2.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5/10/relationships/revisionInfo" Target="revisionInfo.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eris Emmanuel Manalo" userId="c5e9ba67b55985c7" providerId="LiveId" clId="{10613872-6481-43B3-9F4D-13995EC2CA6B}"/>
    <pc:docChg chg="undo custSel modSld">
      <pc:chgData name="Aeris Emmanuel Manalo" userId="c5e9ba67b55985c7" providerId="LiveId" clId="{10613872-6481-43B3-9F4D-13995EC2CA6B}" dt="2026-06-16T13:47:11.161" v="1134"/>
      <pc:docMkLst>
        <pc:docMk/>
      </pc:docMkLst>
      <pc:sldChg chg="modSp mod modAnim">
        <pc:chgData name="Aeris Emmanuel Manalo" userId="c5e9ba67b55985c7" providerId="LiveId" clId="{10613872-6481-43B3-9F4D-13995EC2CA6B}" dt="2026-06-16T13:47:11.161" v="1134"/>
        <pc:sldMkLst>
          <pc:docMk/>
          <pc:sldMk cId="3607298556" sldId="408"/>
        </pc:sldMkLst>
        <pc:spChg chg="mod">
          <ac:chgData name="Aeris Emmanuel Manalo" userId="c5e9ba67b55985c7" providerId="LiveId" clId="{10613872-6481-43B3-9F4D-13995EC2CA6B}" dt="2026-06-16T13:46:45.269" v="1131" actId="1076"/>
          <ac:spMkLst>
            <pc:docMk/>
            <pc:sldMk cId="3607298556" sldId="408"/>
            <ac:spMk id="5" creationId="{65FE3F3D-E031-567D-7657-862A1C72F5B7}"/>
          </ac:spMkLst>
        </pc:spChg>
        <pc:spChg chg="mod">
          <ac:chgData name="Aeris Emmanuel Manalo" userId="c5e9ba67b55985c7" providerId="LiveId" clId="{10613872-6481-43B3-9F4D-13995EC2CA6B}" dt="2026-06-16T13:46:40.310" v="1130" actId="1076"/>
          <ac:spMkLst>
            <pc:docMk/>
            <pc:sldMk cId="3607298556" sldId="408"/>
            <ac:spMk id="6" creationId="{88769B9C-A148-360A-39B6-D77CDBCE3909}"/>
          </ac:spMkLst>
        </pc:spChg>
        <pc:spChg chg="mod">
          <ac:chgData name="Aeris Emmanuel Manalo" userId="c5e9ba67b55985c7" providerId="LiveId" clId="{10613872-6481-43B3-9F4D-13995EC2CA6B}" dt="2026-06-16T13:46:50.405" v="1132" actId="1076"/>
          <ac:spMkLst>
            <pc:docMk/>
            <pc:sldMk cId="3607298556" sldId="408"/>
            <ac:spMk id="10" creationId="{E3BCB364-6F2F-0F88-2056-7E94D2890200}"/>
          </ac:spMkLst>
        </pc:spChg>
        <pc:spChg chg="mod">
          <ac:chgData name="Aeris Emmanuel Manalo" userId="c5e9ba67b55985c7" providerId="LiveId" clId="{10613872-6481-43B3-9F4D-13995EC2CA6B}" dt="2026-06-16T13:46:12.268" v="1129" actId="404"/>
          <ac:spMkLst>
            <pc:docMk/>
            <pc:sldMk cId="3607298556" sldId="408"/>
            <ac:spMk id="11" creationId="{A356B978-31EB-3958-4858-45637115076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slide" Target="slide5.xml"/><Relationship Id="rId4" Type="http://schemas.openxmlformats.org/officeDocument/2006/relationships/image" Target="../media/image14.svg"/></Relationships>
</file>

<file path=ppt/slides/_rels/slide10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slide" Target="slide107.xml"/><Relationship Id="rId4" Type="http://schemas.openxmlformats.org/officeDocument/2006/relationships/image" Target="../media/image6.png"/></Relationships>
</file>

<file path=ppt/slides/_rels/slide10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5.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slide" Target="slide109.xml"/><Relationship Id="rId5" Type="http://schemas.openxmlformats.org/officeDocument/2006/relationships/image" Target="../media/image41.png"/><Relationship Id="rId4" Type="http://schemas.openxmlformats.org/officeDocument/2006/relationships/image" Target="../media/image6.png"/></Relationships>
</file>

<file path=ppt/slides/_rels/slide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slide" Target="slide115.xml"/><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5.png"/></Relationships>
</file>

<file path=ppt/slides/_rels/slide1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28.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23.xml"/><Relationship Id="rId5" Type="http://schemas.openxmlformats.org/officeDocument/2006/relationships/image" Target="../media/image51.svg"/><Relationship Id="rId4" Type="http://schemas.openxmlformats.org/officeDocument/2006/relationships/slide" Target="slide129.xml"/></Relationships>
</file>

<file path=ppt/slides/_rels/slide1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7.png"/><Relationship Id="rId7" Type="http://schemas.openxmlformats.org/officeDocument/2006/relationships/slide" Target="slide137.xml"/><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slide" Target="slide129.xml"/></Relationships>
</file>

<file path=ppt/slides/_rels/slide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63.png"/></Relationships>
</file>

<file path=ppt/slides/_rels/slide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63.png"/></Relationships>
</file>

<file path=ppt/slides/_rels/slide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63.png"/></Relationships>
</file>

<file path=ppt/slides/_rels/slide1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5.svg"/><Relationship Id="rId4" Type="http://schemas.openxmlformats.org/officeDocument/2006/relationships/slide" Target="slide137.xml"/></Relationships>
</file>

<file path=ppt/slides/_rels/slide1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9.png"/><Relationship Id="rId7" Type="http://schemas.openxmlformats.org/officeDocument/2006/relationships/slide" Target="slide11.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slide" Target="slide21.xml"/><Relationship Id="rId4" Type="http://schemas.openxmlformats.org/officeDocument/2006/relationships/image" Target="../media/image14.svg"/><Relationship Id="rId9"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slide" Target="slide27.xml"/><Relationship Id="rId4" Type="http://schemas.openxmlformats.org/officeDocument/2006/relationships/image" Target="../media/image14.sv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2.png"/><Relationship Id="rId2"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slide" Target="slide45.xml"/><Relationship Id="rId4" Type="http://schemas.openxmlformats.org/officeDocument/2006/relationships/slide" Target="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11.sv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11.svg"/></Relationships>
</file>

<file path=ppt/slides/_rels/slide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3.sv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5.png"/><Relationship Id="rId7" Type="http://schemas.openxmlformats.org/officeDocument/2006/relationships/slide" Target="slide69.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6.png"/><Relationship Id="rId4" Type="http://schemas.openxmlformats.org/officeDocument/2006/relationships/image" Target="../media/image3.svg"/></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5.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slide" Target="slide92.xml"/><Relationship Id="rId5" Type="http://schemas.openxmlformats.org/officeDocument/2006/relationships/image" Target="../media/image41.png"/><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9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1000"/>
            </a:blip>
            <a:stretch>
              <a:fillRect t="-38888" b="-38888"/>
            </a:stretch>
          </a:blipFill>
        </p:spPr>
      </p:sp>
      <p:sp>
        <p:nvSpPr>
          <p:cNvPr id="3" name="Freeform 3"/>
          <p:cNvSpPr/>
          <p:nvPr/>
        </p:nvSpPr>
        <p:spPr>
          <a:xfrm>
            <a:off x="-195678" y="-9680894"/>
            <a:ext cx="18679355" cy="19967894"/>
          </a:xfrm>
          <a:custGeom>
            <a:avLst/>
            <a:gdLst/>
            <a:ahLst/>
            <a:cxnLst/>
            <a:rect l="l" t="t" r="r" b="b"/>
            <a:pathLst>
              <a:path w="18679355" h="19967894">
                <a:moveTo>
                  <a:pt x="0" y="0"/>
                </a:moveTo>
                <a:lnTo>
                  <a:pt x="18679356" y="0"/>
                </a:lnTo>
                <a:lnTo>
                  <a:pt x="18679356" y="19967894"/>
                </a:lnTo>
                <a:lnTo>
                  <a:pt x="0" y="19967894"/>
                </a:lnTo>
                <a:lnTo>
                  <a:pt x="0" y="0"/>
                </a:lnTo>
                <a:close/>
              </a:path>
            </a:pathLst>
          </a:custGeom>
          <a:blipFill>
            <a:blip r:embed="rId3"/>
            <a:stretch>
              <a:fillRect t="-35834" b="-3528"/>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48685" y="-1682107"/>
            <a:ext cx="18039315" cy="11969107"/>
          </a:xfrm>
          <a:custGeom>
            <a:avLst/>
            <a:gdLst/>
            <a:ahLst/>
            <a:cxnLst/>
            <a:rect l="l" t="t" r="r" b="b"/>
            <a:pathLst>
              <a:path w="18039315" h="11969107">
                <a:moveTo>
                  <a:pt x="0" y="0"/>
                </a:moveTo>
                <a:lnTo>
                  <a:pt x="18039315" y="0"/>
                </a:lnTo>
                <a:lnTo>
                  <a:pt x="18039315" y="11969107"/>
                </a:lnTo>
                <a:lnTo>
                  <a:pt x="0" y="11969107"/>
                </a:lnTo>
                <a:lnTo>
                  <a:pt x="0" y="0"/>
                </a:lnTo>
                <a:close/>
              </a:path>
            </a:pathLst>
          </a:custGeom>
          <a:blipFill>
            <a:blip r:embed="rId2"/>
            <a:stretch>
              <a:fillRect l="-1309" r="-1309" b="-111865"/>
            </a:stretch>
          </a:blipFill>
        </p:spPr>
      </p:sp>
      <p:sp>
        <p:nvSpPr>
          <p:cNvPr id="3" name="Freeform 3"/>
          <p:cNvSpPr/>
          <p:nvPr/>
        </p:nvSpPr>
        <p:spPr>
          <a:xfrm>
            <a:off x="-2446406" y="-3170890"/>
            <a:ext cx="23429497" cy="16628780"/>
          </a:xfrm>
          <a:custGeom>
            <a:avLst/>
            <a:gdLst/>
            <a:ahLst/>
            <a:cxnLst/>
            <a:rect l="l" t="t" r="r" b="b"/>
            <a:pathLst>
              <a:path w="23429497" h="16628780">
                <a:moveTo>
                  <a:pt x="0" y="0"/>
                </a:moveTo>
                <a:lnTo>
                  <a:pt x="23429497" y="0"/>
                </a:lnTo>
                <a:lnTo>
                  <a:pt x="23429497" y="16628780"/>
                </a:lnTo>
                <a:lnTo>
                  <a:pt x="0" y="16628780"/>
                </a:lnTo>
                <a:lnTo>
                  <a:pt x="0" y="0"/>
                </a:lnTo>
                <a:close/>
              </a:path>
            </a:pathLst>
          </a:custGeom>
          <a:blipFill>
            <a:blip r:embed="rId3"/>
            <a:stretch>
              <a:fillRect t="-5918" b="-5918"/>
            </a:stretch>
          </a:blipFill>
        </p:spPr>
      </p:sp>
      <p:sp>
        <p:nvSpPr>
          <p:cNvPr id="4" name="Freeform 4"/>
          <p:cNvSpPr/>
          <p:nvPr/>
        </p:nvSpPr>
        <p:spPr>
          <a:xfrm>
            <a:off x="11688254" y="7555953"/>
            <a:ext cx="1702934" cy="1994652"/>
          </a:xfrm>
          <a:custGeom>
            <a:avLst/>
            <a:gdLst/>
            <a:ahLst/>
            <a:cxnLst/>
            <a:rect l="l" t="t" r="r" b="b"/>
            <a:pathLst>
              <a:path w="1702934" h="1994652">
                <a:moveTo>
                  <a:pt x="0" y="0"/>
                </a:moveTo>
                <a:lnTo>
                  <a:pt x="1702934" y="0"/>
                </a:lnTo>
                <a:lnTo>
                  <a:pt x="1702934" y="1994652"/>
                </a:lnTo>
                <a:lnTo>
                  <a:pt x="0" y="1994652"/>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a:hlinkClick r:id="rId5" action="ppaction://hlinksldjump"/>
          </p:cNvPr>
          <p:cNvSpPr/>
          <p:nvPr/>
        </p:nvSpPr>
        <p:spPr>
          <a:xfrm>
            <a:off x="5564647" y="7169521"/>
            <a:ext cx="1484930" cy="2381083"/>
          </a:xfrm>
          <a:custGeom>
            <a:avLst/>
            <a:gdLst/>
            <a:ahLst/>
            <a:cxnLst/>
            <a:rect l="l" t="t" r="r" b="b"/>
            <a:pathLst>
              <a:path w="1484930" h="2381083">
                <a:moveTo>
                  <a:pt x="0" y="0"/>
                </a:moveTo>
                <a:lnTo>
                  <a:pt x="1484930" y="0"/>
                </a:lnTo>
                <a:lnTo>
                  <a:pt x="1484930" y="2381084"/>
                </a:lnTo>
                <a:lnTo>
                  <a:pt x="0" y="2381084"/>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2819278" y="4124901"/>
            <a:ext cx="12898128" cy="1932423"/>
          </a:xfrm>
          <a:prstGeom prst="rect">
            <a:avLst/>
          </a:prstGeom>
        </p:spPr>
        <p:txBody>
          <a:bodyPr lIns="0" tIns="0" rIns="0" bIns="0" rtlCol="0" anchor="t">
            <a:spAutoFit/>
          </a:bodyPr>
          <a:lstStyle/>
          <a:p>
            <a:pPr algn="ctr">
              <a:lnSpc>
                <a:spcPts val="7757"/>
              </a:lnSpc>
            </a:pPr>
            <a:r>
              <a:rPr lang="en-US" sz="5540" b="1">
                <a:solidFill>
                  <a:srgbClr val="231F20"/>
                </a:solidFill>
                <a:latin typeface="Bookmania Bold"/>
                <a:ea typeface="Bookmania Bold"/>
                <a:cs typeface="Bookmania Bold"/>
                <a:sym typeface="Bookmania Bold"/>
              </a:rPr>
              <a:t>How did the man describe the exterior of the place?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9426581" y="-28173446"/>
            <a:ext cx="37714581" cy="38460446"/>
          </a:xfrm>
          <a:custGeom>
            <a:avLst/>
            <a:gdLst/>
            <a:ahLst/>
            <a:cxnLst/>
            <a:rect l="l" t="t" r="r" b="b"/>
            <a:pathLst>
              <a:path w="37714581" h="38460446">
                <a:moveTo>
                  <a:pt x="0" y="0"/>
                </a:moveTo>
                <a:lnTo>
                  <a:pt x="37714581" y="0"/>
                </a:lnTo>
                <a:lnTo>
                  <a:pt x="37714581" y="38460446"/>
                </a:lnTo>
                <a:lnTo>
                  <a:pt x="0" y="38460446"/>
                </a:lnTo>
                <a:lnTo>
                  <a:pt x="0" y="0"/>
                </a:lnTo>
                <a:close/>
              </a:path>
            </a:pathLst>
          </a:custGeom>
          <a:blipFill>
            <a:blip r:embed="rId2"/>
            <a:stretch>
              <a:fillRect t="-30491" b="-15594"/>
            </a:stretch>
          </a:blipFill>
        </p:spPr>
      </p:sp>
      <p:sp>
        <p:nvSpPr>
          <p:cNvPr id="3" name="Freeform 3"/>
          <p:cNvSpPr/>
          <p:nvPr/>
        </p:nvSpPr>
        <p:spPr>
          <a:xfrm rot="-5400000">
            <a:off x="-8620886"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257432" y="2608750"/>
            <a:ext cx="5625083" cy="4983774"/>
          </a:xfrm>
          <a:prstGeom prst="rect">
            <a:avLst/>
          </a:prstGeom>
        </p:spPr>
        <p:txBody>
          <a:bodyPr lIns="0" tIns="0" rIns="0" bIns="0" rtlCol="0" anchor="t">
            <a:spAutoFit/>
          </a:bodyPr>
          <a:lstStyle/>
          <a:p>
            <a:pPr algn="ctr">
              <a:lnSpc>
                <a:spcPts val="5653"/>
              </a:lnSpc>
            </a:pPr>
            <a:r>
              <a:rPr lang="en-US" sz="4038" b="1" spc="4">
                <a:solidFill>
                  <a:srgbClr val="000000"/>
                </a:solidFill>
                <a:latin typeface="Bookmania Bold"/>
                <a:ea typeface="Bookmania Bold"/>
                <a:cs typeface="Bookmania Bold"/>
                <a:sym typeface="Bookmania Bold"/>
              </a:rPr>
              <a:t>"Marriages are made in heaven. Marriages are made in hell. This is one marriage that shall never be, on earth, in heaven or in hell."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4272008" y="-3108086"/>
            <a:ext cx="29219814" cy="43530449"/>
          </a:xfrm>
          <a:custGeom>
            <a:avLst/>
            <a:gdLst/>
            <a:ahLst/>
            <a:cxnLst/>
            <a:rect l="l" t="t" r="r" b="b"/>
            <a:pathLst>
              <a:path w="29219814" h="43530449">
                <a:moveTo>
                  <a:pt x="0" y="0"/>
                </a:moveTo>
                <a:lnTo>
                  <a:pt x="29219814" y="0"/>
                </a:lnTo>
                <a:lnTo>
                  <a:pt x="29219814" y="43530449"/>
                </a:lnTo>
                <a:lnTo>
                  <a:pt x="0" y="43530449"/>
                </a:lnTo>
                <a:lnTo>
                  <a:pt x="0" y="0"/>
                </a:lnTo>
                <a:close/>
              </a:path>
            </a:pathLst>
          </a:custGeom>
          <a:blipFill>
            <a:blip r:embed="rId2"/>
            <a:stretch>
              <a:fillRect/>
            </a:stretch>
          </a:blipFill>
        </p:spPr>
      </p:sp>
      <p:sp>
        <p:nvSpPr>
          <p:cNvPr id="3" name="Freeform 3"/>
          <p:cNvSpPr/>
          <p:nvPr/>
        </p:nvSpPr>
        <p:spPr>
          <a:xfrm rot="-5400000" flipH="1" flipV="1">
            <a:off x="-5365640" y="-1123842"/>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684975" y="832338"/>
            <a:ext cx="5183151" cy="8772184"/>
          </a:xfrm>
          <a:prstGeom prst="rect">
            <a:avLst/>
          </a:prstGeom>
        </p:spPr>
        <p:txBody>
          <a:bodyPr lIns="0" tIns="0" rIns="0" bIns="0" rtlCol="0" anchor="t">
            <a:spAutoFit/>
          </a:bodyPr>
          <a:lstStyle/>
          <a:p>
            <a:pPr algn="ctr">
              <a:lnSpc>
                <a:spcPts val="5793"/>
              </a:lnSpc>
            </a:pPr>
            <a:r>
              <a:rPr lang="en-US" sz="4138" b="1" spc="4">
                <a:solidFill>
                  <a:srgbClr val="000000"/>
                </a:solidFill>
                <a:latin typeface="Bookmania Bold"/>
                <a:ea typeface="Bookmania Bold"/>
                <a:cs typeface="Bookmania Bold"/>
                <a:sym typeface="Bookmania Bold"/>
              </a:rPr>
              <a:t>He walked down the long room and as he crossed between me and the mirror I saw the shawl like a wing spread above him, he said: "It is like knocking on a door that shall never open. It is like storming a wall that shall never fall."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8620886" y="-3086044"/>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4272008" y="-3108086"/>
            <a:ext cx="29219814" cy="43530449"/>
          </a:xfrm>
          <a:custGeom>
            <a:avLst/>
            <a:gdLst/>
            <a:ahLst/>
            <a:cxnLst/>
            <a:rect l="l" t="t" r="r" b="b"/>
            <a:pathLst>
              <a:path w="29219814" h="43530449">
                <a:moveTo>
                  <a:pt x="0" y="0"/>
                </a:moveTo>
                <a:lnTo>
                  <a:pt x="29219814" y="0"/>
                </a:lnTo>
                <a:lnTo>
                  <a:pt x="29219814" y="43530449"/>
                </a:lnTo>
                <a:lnTo>
                  <a:pt x="0" y="43530449"/>
                </a:lnTo>
                <a:lnTo>
                  <a:pt x="0" y="0"/>
                </a:lnTo>
                <a:close/>
              </a:path>
            </a:pathLst>
          </a:custGeom>
          <a:blipFill>
            <a:blip r:embed="rId3">
              <a:alphaModFix amt="41000"/>
            </a:blip>
            <a:stretch>
              <a:fillRect/>
            </a:stretch>
          </a:blipFill>
        </p:spPr>
      </p:sp>
      <p:sp>
        <p:nvSpPr>
          <p:cNvPr id="4" name="Freeform 4"/>
          <p:cNvSpPr/>
          <p:nvPr/>
        </p:nvSpPr>
        <p:spPr>
          <a:xfrm rot="-5400000" flipH="1" flipV="1">
            <a:off x="-6993263" y="-1167897"/>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5" name="Freeform 5"/>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6" name="TextBox 6"/>
          <p:cNvSpPr txBox="1"/>
          <p:nvPr/>
        </p:nvSpPr>
        <p:spPr>
          <a:xfrm>
            <a:off x="2740220" y="1543614"/>
            <a:ext cx="15262102" cy="1903790"/>
          </a:xfrm>
          <a:prstGeom prst="rect">
            <a:avLst/>
          </a:prstGeom>
        </p:spPr>
        <p:txBody>
          <a:bodyPr lIns="0" tIns="0" rIns="0" bIns="0" rtlCol="0" anchor="t">
            <a:spAutoFit/>
          </a:bodyPr>
          <a:lstStyle/>
          <a:p>
            <a:pPr algn="ctr">
              <a:lnSpc>
                <a:spcPts val="4897"/>
              </a:lnSpc>
            </a:pPr>
            <a:r>
              <a:rPr lang="en-US" sz="5323" b="1" spc="5">
                <a:solidFill>
                  <a:srgbClr val="000000"/>
                </a:solidFill>
                <a:latin typeface="Bookmania Bold"/>
                <a:ea typeface="Bookmania Bold"/>
                <a:cs typeface="Bookmania Bold"/>
                <a:sym typeface="Bookmania Bold"/>
              </a:rPr>
              <a:t>The man says,  "Marriages are made in heaven. Marriages are made in hell." What idea is he emphasizing?</a:t>
            </a:r>
          </a:p>
        </p:txBody>
      </p:sp>
      <p:sp>
        <p:nvSpPr>
          <p:cNvPr id="7" name="TextBox 7"/>
          <p:cNvSpPr txBox="1"/>
          <p:nvPr/>
        </p:nvSpPr>
        <p:spPr>
          <a:xfrm>
            <a:off x="747672" y="5464216"/>
            <a:ext cx="16511628" cy="3051686"/>
          </a:xfrm>
          <a:prstGeom prst="rect">
            <a:avLst/>
          </a:prstGeom>
        </p:spPr>
        <p:txBody>
          <a:bodyPr lIns="0" tIns="0" rIns="0" bIns="0" rtlCol="0" anchor="t">
            <a:spAutoFit/>
          </a:bodyPr>
          <a:lstStyle/>
          <a:p>
            <a:pPr algn="l">
              <a:lnSpc>
                <a:spcPts val="5921"/>
              </a:lnSpc>
            </a:pPr>
            <a:r>
              <a:rPr lang="en-US" sz="6436" spc="6">
                <a:solidFill>
                  <a:srgbClr val="000000"/>
                </a:solidFill>
                <a:latin typeface="Bookmania"/>
                <a:ea typeface="Bookmania"/>
                <a:cs typeface="Bookmania"/>
                <a:sym typeface="Bookmania"/>
              </a:rPr>
              <a:t>A. Marriage is always unpredictable.</a:t>
            </a:r>
          </a:p>
          <a:p>
            <a:pPr algn="l">
              <a:lnSpc>
                <a:spcPts val="5921"/>
              </a:lnSpc>
            </a:pPr>
            <a:r>
              <a:rPr lang="en-US" sz="6436" spc="6">
                <a:solidFill>
                  <a:srgbClr val="000000"/>
                </a:solidFill>
                <a:latin typeface="Bookmania"/>
                <a:ea typeface="Bookmania"/>
                <a:cs typeface="Bookmania"/>
                <a:sym typeface="Bookmania"/>
              </a:rPr>
              <a:t>B. Marriage can bring both joy and suffering.</a:t>
            </a:r>
          </a:p>
          <a:p>
            <a:pPr algn="l">
              <a:lnSpc>
                <a:spcPts val="5921"/>
              </a:lnSpc>
            </a:pPr>
            <a:r>
              <a:rPr lang="en-US" sz="6436" spc="6">
                <a:solidFill>
                  <a:srgbClr val="000000"/>
                </a:solidFill>
                <a:latin typeface="Bookmania"/>
                <a:ea typeface="Bookmania"/>
                <a:cs typeface="Bookmania"/>
                <a:sym typeface="Bookmania"/>
              </a:rPr>
              <a:t>C. Marriage depends entirely on fate.</a:t>
            </a:r>
          </a:p>
          <a:p>
            <a:pPr algn="l">
              <a:lnSpc>
                <a:spcPts val="5921"/>
              </a:lnSpc>
            </a:pPr>
            <a:r>
              <a:rPr lang="en-US" sz="6436" spc="6">
                <a:solidFill>
                  <a:srgbClr val="000000"/>
                </a:solidFill>
                <a:latin typeface="Bookmania"/>
                <a:ea typeface="Bookmania"/>
                <a:cs typeface="Bookmania"/>
                <a:sym typeface="Bookmania"/>
              </a:rPr>
              <a:t>D. Marriage often begins with conflict.</a:t>
            </a:r>
          </a:p>
        </p:txBody>
      </p:sp>
      <p:sp>
        <p:nvSpPr>
          <p:cNvPr id="8" name="TextBox 8"/>
          <p:cNvSpPr txBox="1"/>
          <p:nvPr/>
        </p:nvSpPr>
        <p:spPr>
          <a:xfrm>
            <a:off x="747672" y="6184076"/>
            <a:ext cx="16511628" cy="805983"/>
          </a:xfrm>
          <a:prstGeom prst="rect">
            <a:avLst/>
          </a:prstGeom>
        </p:spPr>
        <p:txBody>
          <a:bodyPr lIns="0" tIns="0" rIns="0" bIns="0" rtlCol="0" anchor="t">
            <a:spAutoFit/>
          </a:bodyPr>
          <a:lstStyle/>
          <a:p>
            <a:pPr algn="l">
              <a:lnSpc>
                <a:spcPts val="5921"/>
              </a:lnSpc>
            </a:pPr>
            <a:r>
              <a:rPr lang="en-US" sz="6436" spc="6">
                <a:solidFill>
                  <a:srgbClr val="FF3131"/>
                </a:solidFill>
                <a:latin typeface="Bookmania"/>
                <a:ea typeface="Bookmania"/>
                <a:cs typeface="Bookmania"/>
                <a:sym typeface="Bookmania"/>
              </a:rPr>
              <a:t>B. Marriage can bring both joy and suffering.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0931814" y="-3304501"/>
            <a:ext cx="29219814" cy="43530449"/>
          </a:xfrm>
          <a:custGeom>
            <a:avLst/>
            <a:gdLst/>
            <a:ahLst/>
            <a:cxnLst/>
            <a:rect l="l" t="t" r="r" b="b"/>
            <a:pathLst>
              <a:path w="29219814" h="43530449">
                <a:moveTo>
                  <a:pt x="0" y="0"/>
                </a:moveTo>
                <a:lnTo>
                  <a:pt x="29219814" y="0"/>
                </a:lnTo>
                <a:lnTo>
                  <a:pt x="29219814" y="43530449"/>
                </a:lnTo>
                <a:lnTo>
                  <a:pt x="0" y="43530449"/>
                </a:lnTo>
                <a:lnTo>
                  <a:pt x="0" y="0"/>
                </a:lnTo>
                <a:close/>
              </a:path>
            </a:pathLst>
          </a:custGeom>
          <a:blipFill>
            <a:blip r:embed="rId2"/>
            <a:stretch>
              <a:fillRect/>
            </a:stretch>
          </a:blipFill>
        </p:spPr>
      </p:sp>
      <p:sp>
        <p:nvSpPr>
          <p:cNvPr id="3" name="Freeform 3"/>
          <p:cNvSpPr/>
          <p:nvPr/>
        </p:nvSpPr>
        <p:spPr>
          <a:xfrm rot="-5400000" flipH="1" flipV="1">
            <a:off x="-5365640" y="-1123842"/>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41250" y="387594"/>
            <a:ext cx="5323252" cy="8091499"/>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He stopped at the window and stood there. He lifted his face as if to smell the sea, as if to listen to the sea. The pale green blinds almost against his eyes were rustling in the evening wind that was blowing from the sea laden with sea-scent and sea-sound.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5117297" y="-4213790"/>
            <a:ext cx="30917096" cy="46058988"/>
          </a:xfrm>
          <a:custGeom>
            <a:avLst/>
            <a:gdLst/>
            <a:ahLst/>
            <a:cxnLst/>
            <a:rect l="l" t="t" r="r" b="b"/>
            <a:pathLst>
              <a:path w="30917096" h="46058988">
                <a:moveTo>
                  <a:pt x="0" y="0"/>
                </a:moveTo>
                <a:lnTo>
                  <a:pt x="30917095" y="0"/>
                </a:lnTo>
                <a:lnTo>
                  <a:pt x="30917095" y="46058988"/>
                </a:lnTo>
                <a:lnTo>
                  <a:pt x="0" y="46058988"/>
                </a:lnTo>
                <a:lnTo>
                  <a:pt x="0" y="0"/>
                </a:lnTo>
                <a:close/>
              </a:path>
            </a:pathLst>
          </a:custGeom>
          <a:blipFill>
            <a:blip r:embed="rId2"/>
            <a:stretch>
              <a:fillRect/>
            </a:stretch>
          </a:blipFill>
        </p:spPr>
      </p:sp>
      <p:sp>
        <p:nvSpPr>
          <p:cNvPr id="3" name="Freeform 3"/>
          <p:cNvSpPr/>
          <p:nvPr/>
        </p:nvSpPr>
        <p:spPr>
          <a:xfrm rot="-5400000" flipH="1">
            <a:off x="-8620886" y="-2292530"/>
            <a:ext cx="32274526" cy="21543246"/>
          </a:xfrm>
          <a:custGeom>
            <a:avLst/>
            <a:gdLst/>
            <a:ahLst/>
            <a:cxnLst/>
            <a:rect l="l" t="t" r="r" b="b"/>
            <a:pathLst>
              <a:path w="32274526" h="21543246">
                <a:moveTo>
                  <a:pt x="32274526" y="0"/>
                </a:moveTo>
                <a:lnTo>
                  <a:pt x="0" y="0"/>
                </a:lnTo>
                <a:lnTo>
                  <a:pt x="0" y="21543246"/>
                </a:lnTo>
                <a:lnTo>
                  <a:pt x="32274526" y="21543246"/>
                </a:lnTo>
                <a:lnTo>
                  <a:pt x="32274526"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590653" y="3771689"/>
            <a:ext cx="5323252" cy="2676948"/>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Then he turned and, looking at me, said: "I lost you even before I found you."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986552" y="-18466821"/>
            <a:ext cx="30917096" cy="46058988"/>
          </a:xfrm>
          <a:custGeom>
            <a:avLst/>
            <a:gdLst/>
            <a:ahLst/>
            <a:cxnLst/>
            <a:rect l="l" t="t" r="r" b="b"/>
            <a:pathLst>
              <a:path w="30917096" h="46058988">
                <a:moveTo>
                  <a:pt x="0" y="0"/>
                </a:moveTo>
                <a:lnTo>
                  <a:pt x="30917096" y="0"/>
                </a:lnTo>
                <a:lnTo>
                  <a:pt x="30917096" y="46058988"/>
                </a:lnTo>
                <a:lnTo>
                  <a:pt x="0" y="46058988"/>
                </a:lnTo>
                <a:lnTo>
                  <a:pt x="0" y="0"/>
                </a:lnTo>
                <a:close/>
              </a:path>
            </a:pathLst>
          </a:custGeom>
          <a:blipFill>
            <a:blip r:embed="rId2"/>
            <a:stretch>
              <a:fillRect/>
            </a:stretch>
          </a:blipFill>
        </p:spPr>
      </p:sp>
      <p:sp>
        <p:nvSpPr>
          <p:cNvPr id="3" name="Freeform 3"/>
          <p:cNvSpPr/>
          <p:nvPr/>
        </p:nvSpPr>
        <p:spPr>
          <a:xfrm rot="-5400000" flipH="1">
            <a:off x="-8620886" y="-2292530"/>
            <a:ext cx="32274526" cy="21543246"/>
          </a:xfrm>
          <a:custGeom>
            <a:avLst/>
            <a:gdLst/>
            <a:ahLst/>
            <a:cxnLst/>
            <a:rect l="l" t="t" r="r" b="b"/>
            <a:pathLst>
              <a:path w="32274526" h="21543246">
                <a:moveTo>
                  <a:pt x="32274526" y="0"/>
                </a:moveTo>
                <a:lnTo>
                  <a:pt x="0" y="0"/>
                </a:lnTo>
                <a:lnTo>
                  <a:pt x="0" y="21543246"/>
                </a:lnTo>
                <a:lnTo>
                  <a:pt x="32274526" y="21543246"/>
                </a:lnTo>
                <a:lnTo>
                  <a:pt x="32274526"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521723" y="2520439"/>
            <a:ext cx="5323252" cy="6737861"/>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He was crossing between me and the mirror when he stopped, turned to me and stood before me, between me and the mirror. d and, looking at me, said: "I lost you even before I found you."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7254555" y="-18880401"/>
            <a:ext cx="30917096" cy="46058988"/>
          </a:xfrm>
          <a:custGeom>
            <a:avLst/>
            <a:gdLst/>
            <a:ahLst/>
            <a:cxnLst/>
            <a:rect l="l" t="t" r="r" b="b"/>
            <a:pathLst>
              <a:path w="30917096" h="46058988">
                <a:moveTo>
                  <a:pt x="0" y="0"/>
                </a:moveTo>
                <a:lnTo>
                  <a:pt x="30917096" y="0"/>
                </a:lnTo>
                <a:lnTo>
                  <a:pt x="30917096" y="46058988"/>
                </a:lnTo>
                <a:lnTo>
                  <a:pt x="0" y="46058988"/>
                </a:lnTo>
                <a:lnTo>
                  <a:pt x="0" y="0"/>
                </a:lnTo>
                <a:close/>
              </a:path>
            </a:pathLst>
          </a:custGeom>
          <a:blipFill>
            <a:blip r:embed="rId2"/>
            <a:stretch>
              <a:fillRect/>
            </a:stretch>
          </a:blipFill>
        </p:spPr>
      </p:sp>
      <p:sp>
        <p:nvSpPr>
          <p:cNvPr id="3" name="Freeform 3"/>
          <p:cNvSpPr/>
          <p:nvPr/>
        </p:nvSpPr>
        <p:spPr>
          <a:xfrm rot="-5400000" flipH="1">
            <a:off x="-8620886" y="-2292530"/>
            <a:ext cx="32274526" cy="21543246"/>
          </a:xfrm>
          <a:custGeom>
            <a:avLst/>
            <a:gdLst/>
            <a:ahLst/>
            <a:cxnLst/>
            <a:rect l="l" t="t" r="r" b="b"/>
            <a:pathLst>
              <a:path w="32274526" h="21543246">
                <a:moveTo>
                  <a:pt x="32274526" y="0"/>
                </a:moveTo>
                <a:lnTo>
                  <a:pt x="0" y="0"/>
                </a:lnTo>
                <a:lnTo>
                  <a:pt x="0" y="21543246"/>
                </a:lnTo>
                <a:lnTo>
                  <a:pt x="32274526" y="21543246"/>
                </a:lnTo>
                <a:lnTo>
                  <a:pt x="32274526"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625118" y="1402822"/>
            <a:ext cx="5323252" cy="7414680"/>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I was looking up at him and I was looking at his reflection in the mirror too and I saw him as he was as he stood rocking before me, and I saw him wa his reflection also in the mirror that loomed large behind him when he said: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800752" y="-32804268"/>
            <a:ext cx="30917096" cy="46058988"/>
          </a:xfrm>
          <a:custGeom>
            <a:avLst/>
            <a:gdLst/>
            <a:ahLst/>
            <a:cxnLst/>
            <a:rect l="l" t="t" r="r" b="b"/>
            <a:pathLst>
              <a:path w="30917096" h="46058988">
                <a:moveTo>
                  <a:pt x="0" y="0"/>
                </a:moveTo>
                <a:lnTo>
                  <a:pt x="30917096" y="0"/>
                </a:lnTo>
                <a:lnTo>
                  <a:pt x="30917096" y="46058988"/>
                </a:lnTo>
                <a:lnTo>
                  <a:pt x="0" y="46058988"/>
                </a:lnTo>
                <a:lnTo>
                  <a:pt x="0" y="0"/>
                </a:lnTo>
                <a:close/>
              </a:path>
            </a:pathLst>
          </a:custGeom>
          <a:blipFill>
            <a:blip r:embed="rId2"/>
            <a:stretch>
              <a:fillRect/>
            </a:stretch>
          </a:blipFill>
        </p:spPr>
      </p:sp>
      <p:sp>
        <p:nvSpPr>
          <p:cNvPr id="3" name="Freeform 3"/>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424502" y="962025"/>
            <a:ext cx="5323252" cy="8768318"/>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“I might as well live as I might as well die." </a:t>
            </a:r>
          </a:p>
          <a:p>
            <a:pPr algn="ctr">
              <a:lnSpc>
                <a:spcPts val="5346"/>
              </a:lnSpc>
            </a:pPr>
            <a:endParaRPr lang="en-US" sz="3819" b="1" spc="3">
              <a:solidFill>
                <a:srgbClr val="000000"/>
              </a:solidFill>
              <a:latin typeface="Bookmania Bold"/>
              <a:ea typeface="Bookmania Bold"/>
              <a:cs typeface="Bookmania Bold"/>
              <a:sym typeface="Bookmania Bold"/>
            </a:endParaRPr>
          </a:p>
          <a:p>
            <a:pPr algn="ctr">
              <a:lnSpc>
                <a:spcPts val="5346"/>
              </a:lnSpc>
            </a:pPr>
            <a:r>
              <a:rPr lang="en-US" sz="3819" b="1" spc="3">
                <a:solidFill>
                  <a:srgbClr val="000000"/>
                </a:solidFill>
                <a:latin typeface="Bookmania Bold"/>
                <a:ea typeface="Bookmania Bold"/>
                <a:cs typeface="Bookmania Bold"/>
                <a:sym typeface="Bookmania Bold"/>
              </a:rPr>
              <a:t>Then he turned away from me. </a:t>
            </a:r>
          </a:p>
          <a:p>
            <a:pPr algn="ctr">
              <a:lnSpc>
                <a:spcPts val="5346"/>
              </a:lnSpc>
            </a:pPr>
            <a:endParaRPr lang="en-US" sz="3819" b="1" spc="3">
              <a:solidFill>
                <a:srgbClr val="000000"/>
              </a:solidFill>
              <a:latin typeface="Bookmania Bold"/>
              <a:ea typeface="Bookmania Bold"/>
              <a:cs typeface="Bookmania Bold"/>
              <a:sym typeface="Bookmania Bold"/>
            </a:endParaRPr>
          </a:p>
          <a:p>
            <a:pPr algn="ctr">
              <a:lnSpc>
                <a:spcPts val="5346"/>
              </a:lnSpc>
            </a:pPr>
            <a:r>
              <a:rPr lang="en-US" sz="3819" b="1" spc="3">
                <a:solidFill>
                  <a:srgbClr val="000000"/>
                </a:solidFill>
                <a:latin typeface="Bookmania Bold"/>
                <a:ea typeface="Bookmania Bold"/>
                <a:cs typeface="Bookmania Bold"/>
                <a:sym typeface="Bookmania Bold"/>
              </a:rPr>
              <a:t>I saw his face as he turned away, I saw in the mirror the reflection of his face as he turned towards the mirror, I saw his tortured twisted face.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800752" y="-32804268"/>
            <a:ext cx="30917096" cy="46058988"/>
          </a:xfrm>
          <a:custGeom>
            <a:avLst/>
            <a:gdLst/>
            <a:ahLst/>
            <a:cxnLst/>
            <a:rect l="l" t="t" r="r" b="b"/>
            <a:pathLst>
              <a:path w="30917096" h="46058988">
                <a:moveTo>
                  <a:pt x="0" y="0"/>
                </a:moveTo>
                <a:lnTo>
                  <a:pt x="30917096" y="0"/>
                </a:lnTo>
                <a:lnTo>
                  <a:pt x="30917096" y="46058988"/>
                </a:lnTo>
                <a:lnTo>
                  <a:pt x="0" y="46058988"/>
                </a:lnTo>
                <a:lnTo>
                  <a:pt x="0" y="0"/>
                </a:lnTo>
                <a:close/>
              </a:path>
            </a:pathLst>
          </a:custGeom>
          <a:blipFill>
            <a:blip r:embed="rId2">
              <a:alphaModFix amt="38000"/>
            </a:blip>
            <a:stretch>
              <a:fillRect/>
            </a:stretch>
          </a:blipFill>
        </p:spPr>
      </p:sp>
      <p:sp>
        <p:nvSpPr>
          <p:cNvPr id="3" name="Freeform 3"/>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717932" y="4900122"/>
            <a:ext cx="14541368" cy="4337957"/>
          </a:xfrm>
          <a:prstGeom prst="rect">
            <a:avLst/>
          </a:prstGeom>
        </p:spPr>
        <p:txBody>
          <a:bodyPr lIns="0" tIns="0" rIns="0" bIns="0" rtlCol="0" anchor="t">
            <a:spAutoFit/>
          </a:bodyPr>
          <a:lstStyle/>
          <a:p>
            <a:pPr algn="ctr">
              <a:lnSpc>
                <a:spcPts val="8699"/>
              </a:lnSpc>
            </a:pPr>
            <a:r>
              <a:rPr lang="en-US" sz="6214" b="1" spc="6">
                <a:solidFill>
                  <a:srgbClr val="000000"/>
                </a:solidFill>
                <a:latin typeface="Bookmania Bold"/>
                <a:ea typeface="Bookmania Bold"/>
                <a:cs typeface="Bookmania Bold"/>
                <a:sym typeface="Bookmania Bold"/>
              </a:rPr>
              <a:t>What is the emotional effect of the man saying, “I might as well live as I might as well die” from the narrator’s point of view?</a:t>
            </a:r>
          </a:p>
        </p:txBody>
      </p:sp>
      <p:sp>
        <p:nvSpPr>
          <p:cNvPr id="5" name="Freeform 5"/>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6" name="Freeform 6">
            <a:hlinkClick r:id="rId5" action="ppaction://hlinksldjump"/>
          </p:cNvPr>
          <p:cNvSpPr/>
          <p:nvPr/>
        </p:nvSpPr>
        <p:spPr>
          <a:xfrm>
            <a:off x="942975" y="7545351"/>
            <a:ext cx="1484930" cy="2381083"/>
          </a:xfrm>
          <a:custGeom>
            <a:avLst/>
            <a:gdLst/>
            <a:ahLst/>
            <a:cxnLst/>
            <a:rect l="l" t="t" r="r" b="b"/>
            <a:pathLst>
              <a:path w="1484930" h="2381083">
                <a:moveTo>
                  <a:pt x="0" y="0"/>
                </a:moveTo>
                <a:lnTo>
                  <a:pt x="1484930" y="0"/>
                </a:lnTo>
                <a:lnTo>
                  <a:pt x="1484930" y="2381083"/>
                </a:lnTo>
                <a:lnTo>
                  <a:pt x="0" y="2381083"/>
                </a:lnTo>
                <a:lnTo>
                  <a:pt x="0" y="0"/>
                </a:lnTo>
                <a:close/>
              </a:path>
            </a:pathLst>
          </a:custGeom>
          <a:blipFill>
            <a:blip>
              <a:extLst>
                <a:ext uri="{96DAC541-7B7A-43D3-8B79-37D633B846F1}">
                  <asvg:svgBlip xmlns:asvg="http://schemas.microsoft.com/office/drawing/2016/SVG/main" r:embed="rId6"/>
                </a:ext>
              </a:extLst>
            </a:blip>
            <a:stretch>
              <a:fillRect/>
            </a:stretch>
          </a:blipFill>
        </p:spPr>
      </p:sp>
      <p:sp>
        <p:nvSpPr>
          <p:cNvPr id="7" name="Freeform 7"/>
          <p:cNvSpPr/>
          <p:nvPr/>
        </p:nvSpPr>
        <p:spPr>
          <a:xfrm>
            <a:off x="16036358" y="8085438"/>
            <a:ext cx="1702934" cy="1994652"/>
          </a:xfrm>
          <a:custGeom>
            <a:avLst/>
            <a:gdLst/>
            <a:ahLst/>
            <a:cxnLst/>
            <a:rect l="l" t="t" r="r" b="b"/>
            <a:pathLst>
              <a:path w="1702934" h="1994652">
                <a:moveTo>
                  <a:pt x="0" y="0"/>
                </a:moveTo>
                <a:lnTo>
                  <a:pt x="1702934" y="0"/>
                </a:lnTo>
                <a:lnTo>
                  <a:pt x="1702934" y="1994652"/>
                </a:lnTo>
                <a:lnTo>
                  <a:pt x="0" y="1994652"/>
                </a:lnTo>
                <a:lnTo>
                  <a:pt x="0" y="0"/>
                </a:lnTo>
                <a:close/>
              </a:path>
            </a:pathLst>
          </a:custGeom>
          <a:blipFill>
            <a:blip r:embed="rId7"/>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1849371" y="-32936366"/>
            <a:ext cx="30917096" cy="46058988"/>
          </a:xfrm>
          <a:custGeom>
            <a:avLst/>
            <a:gdLst/>
            <a:ahLst/>
            <a:cxnLst/>
            <a:rect l="l" t="t" r="r" b="b"/>
            <a:pathLst>
              <a:path w="30917096" h="46058988">
                <a:moveTo>
                  <a:pt x="0" y="0"/>
                </a:moveTo>
                <a:lnTo>
                  <a:pt x="30917096" y="0"/>
                </a:lnTo>
                <a:lnTo>
                  <a:pt x="30917096" y="46058988"/>
                </a:lnTo>
                <a:lnTo>
                  <a:pt x="0" y="46058988"/>
                </a:lnTo>
                <a:lnTo>
                  <a:pt x="0" y="0"/>
                </a:lnTo>
                <a:close/>
              </a:path>
            </a:pathLst>
          </a:custGeom>
          <a:blipFill>
            <a:blip r:embed="rId2"/>
            <a:stretch>
              <a:fillRect/>
            </a:stretch>
          </a:blipFill>
        </p:spPr>
      </p:sp>
      <p:sp>
        <p:nvSpPr>
          <p:cNvPr id="3" name="Freeform 3"/>
          <p:cNvSpPr/>
          <p:nvPr/>
        </p:nvSpPr>
        <p:spPr>
          <a:xfrm rot="-5400000" flipH="1" flipV="1">
            <a:off x="-5730059"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336436" y="2176796"/>
            <a:ext cx="5323252" cy="6061042"/>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“I saw in the mirror the yellow shawl hovering above him, I saw the yellow wing brooding over him. </a:t>
            </a:r>
          </a:p>
          <a:p>
            <a:pPr algn="ctr">
              <a:lnSpc>
                <a:spcPts val="5346"/>
              </a:lnSpc>
            </a:pPr>
            <a:r>
              <a:rPr lang="en-US" sz="3819" b="1" spc="3">
                <a:solidFill>
                  <a:srgbClr val="000000"/>
                </a:solidFill>
                <a:latin typeface="Bookmania Bold"/>
                <a:ea typeface="Bookmania Bold"/>
                <a:cs typeface="Bookmania Bold"/>
                <a:sym typeface="Bookmania Bold"/>
              </a:rPr>
              <a:t>Then the wing began to beat and to churn the air. </a:t>
            </a:r>
          </a:p>
          <a:p>
            <a:pPr algn="ctr">
              <a:lnSpc>
                <a:spcPts val="5346"/>
              </a:lnSpc>
            </a:pPr>
            <a:endParaRPr lang="en-US" sz="3819" b="1" spc="3">
              <a:solidFill>
                <a:srgbClr val="000000"/>
              </a:solidFill>
              <a:latin typeface="Bookmania Bold"/>
              <a:ea typeface="Bookmania Bold"/>
              <a:cs typeface="Bookmania Bold"/>
              <a:sym typeface="Bookmania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2" t="-126012" b="-20665"/>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028700" y="-5571890"/>
            <a:ext cx="32870340" cy="48968850"/>
          </a:xfrm>
          <a:custGeom>
            <a:avLst/>
            <a:gdLst/>
            <a:ahLst/>
            <a:cxnLst/>
            <a:rect l="l" t="t" r="r" b="b"/>
            <a:pathLst>
              <a:path w="32870340" h="48968850">
                <a:moveTo>
                  <a:pt x="0" y="0"/>
                </a:moveTo>
                <a:lnTo>
                  <a:pt x="32870340" y="0"/>
                </a:lnTo>
                <a:lnTo>
                  <a:pt x="32870340" y="48968849"/>
                </a:lnTo>
                <a:lnTo>
                  <a:pt x="0" y="48968849"/>
                </a:lnTo>
                <a:lnTo>
                  <a:pt x="0" y="0"/>
                </a:lnTo>
                <a:close/>
              </a:path>
            </a:pathLst>
          </a:custGeom>
          <a:blipFill>
            <a:blip r:embed="rId3"/>
            <a:stretch>
              <a:fillRect/>
            </a:stretch>
          </a:blipFill>
        </p:spPr>
      </p:sp>
      <p:sp>
        <p:nvSpPr>
          <p:cNvPr id="4" name="Freeform 4"/>
          <p:cNvSpPr/>
          <p:nvPr/>
        </p:nvSpPr>
        <p:spPr>
          <a:xfrm>
            <a:off x="-4083784" y="-3402172"/>
            <a:ext cx="14131919" cy="11217210"/>
          </a:xfrm>
          <a:custGeom>
            <a:avLst/>
            <a:gdLst/>
            <a:ahLst/>
            <a:cxnLst/>
            <a:rect l="l" t="t" r="r" b="b"/>
            <a:pathLst>
              <a:path w="14131919" h="11217210">
                <a:moveTo>
                  <a:pt x="0" y="0"/>
                </a:moveTo>
                <a:lnTo>
                  <a:pt x="14131919" y="0"/>
                </a:lnTo>
                <a:lnTo>
                  <a:pt x="14131919" y="11217211"/>
                </a:lnTo>
                <a:lnTo>
                  <a:pt x="0" y="11217211"/>
                </a:lnTo>
                <a:lnTo>
                  <a:pt x="0" y="0"/>
                </a:lnTo>
                <a:close/>
              </a:path>
            </a:pathLst>
          </a:custGeom>
          <a:blipFill>
            <a:blip r:embed="rId4"/>
            <a:stretch>
              <a:fillRect/>
            </a:stretch>
          </a:blipFill>
        </p:spPr>
      </p:sp>
      <p:sp>
        <p:nvSpPr>
          <p:cNvPr id="5" name="TextBox 5"/>
          <p:cNvSpPr txBox="1"/>
          <p:nvPr/>
        </p:nvSpPr>
        <p:spPr>
          <a:xfrm>
            <a:off x="764504" y="962025"/>
            <a:ext cx="5323252" cy="3353767"/>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“Then the wing lifted, leaving the air clear and shaken, filled with a yellow light. </a:t>
            </a:r>
          </a:p>
          <a:p>
            <a:pPr algn="ctr">
              <a:lnSpc>
                <a:spcPts val="5346"/>
              </a:lnSpc>
            </a:pPr>
            <a:endParaRPr lang="en-US" sz="3819" b="1" spc="3">
              <a:solidFill>
                <a:srgbClr val="000000"/>
              </a:solidFill>
              <a:latin typeface="Bookmania Bold"/>
              <a:ea typeface="Bookmania Bold"/>
              <a:cs typeface="Bookmania Bold"/>
              <a:sym typeface="Bookmania Bold"/>
            </a:endParaRPr>
          </a:p>
        </p:txBody>
      </p:sp>
    </p:spTree>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1849371" y="-32936366"/>
            <a:ext cx="30917096" cy="46058988"/>
          </a:xfrm>
          <a:custGeom>
            <a:avLst/>
            <a:gdLst/>
            <a:ahLst/>
            <a:cxnLst/>
            <a:rect l="l" t="t" r="r" b="b"/>
            <a:pathLst>
              <a:path w="30917096" h="46058988">
                <a:moveTo>
                  <a:pt x="0" y="0"/>
                </a:moveTo>
                <a:lnTo>
                  <a:pt x="30917096" y="0"/>
                </a:lnTo>
                <a:lnTo>
                  <a:pt x="30917096" y="46058988"/>
                </a:lnTo>
                <a:lnTo>
                  <a:pt x="0" y="46058988"/>
                </a:lnTo>
                <a:lnTo>
                  <a:pt x="0" y="0"/>
                </a:lnTo>
                <a:close/>
              </a:path>
            </a:pathLst>
          </a:custGeom>
          <a:blipFill>
            <a:blip r:embed="rId2">
              <a:alphaModFix amt="47000"/>
            </a:blip>
            <a:stretch>
              <a:fillRect/>
            </a:stretch>
          </a:blipFill>
        </p:spPr>
      </p:sp>
      <p:sp>
        <p:nvSpPr>
          <p:cNvPr id="3" name="Freeform 3"/>
          <p:cNvSpPr/>
          <p:nvPr/>
        </p:nvSpPr>
        <p:spPr>
          <a:xfrm rot="-5400000" flipH="1" flipV="1">
            <a:off x="-5765992" y="-3572779"/>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588158" y="5431394"/>
            <a:ext cx="15657895" cy="3988735"/>
          </a:xfrm>
          <a:prstGeom prst="rect">
            <a:avLst/>
          </a:prstGeom>
        </p:spPr>
        <p:txBody>
          <a:bodyPr lIns="0" tIns="0" rIns="0" bIns="0" rtlCol="0" anchor="t">
            <a:spAutoFit/>
          </a:bodyPr>
          <a:lstStyle/>
          <a:p>
            <a:pPr algn="just">
              <a:lnSpc>
                <a:spcPts val="10623"/>
              </a:lnSpc>
            </a:pPr>
            <a:r>
              <a:rPr lang="en-US" sz="7588" spc="7">
                <a:solidFill>
                  <a:srgbClr val="000000"/>
                </a:solidFill>
                <a:latin typeface="Bookmania"/>
                <a:ea typeface="Bookmania"/>
                <a:cs typeface="Bookmania"/>
                <a:sym typeface="Bookmania"/>
              </a:rPr>
              <a:t>Why might the author repeatedly place the man in front of the mirror during his emotional confessions?</a:t>
            </a:r>
          </a:p>
        </p:txBody>
      </p:sp>
      <p:sp>
        <p:nvSpPr>
          <p:cNvPr id="5" name="Freeform 5"/>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6" name="Freeform 6"/>
          <p:cNvSpPr/>
          <p:nvPr/>
        </p:nvSpPr>
        <p:spPr>
          <a:xfrm>
            <a:off x="15556366" y="8260974"/>
            <a:ext cx="1702934" cy="1994652"/>
          </a:xfrm>
          <a:custGeom>
            <a:avLst/>
            <a:gdLst/>
            <a:ahLst/>
            <a:cxnLst/>
            <a:rect l="l" t="t" r="r" b="b"/>
            <a:pathLst>
              <a:path w="1702934" h="1994652">
                <a:moveTo>
                  <a:pt x="0" y="0"/>
                </a:moveTo>
                <a:lnTo>
                  <a:pt x="1702934" y="0"/>
                </a:lnTo>
                <a:lnTo>
                  <a:pt x="1702934" y="1994652"/>
                </a:lnTo>
                <a:lnTo>
                  <a:pt x="0" y="1994652"/>
                </a:lnTo>
                <a:lnTo>
                  <a:pt x="0" y="0"/>
                </a:lnTo>
                <a:close/>
              </a:path>
            </a:pathLst>
          </a:custGeom>
          <a:blipFill>
            <a:blip r:embed="rId5"/>
            <a:stretch>
              <a:fillRect/>
            </a:stretch>
          </a:blipFill>
        </p:spPr>
      </p:sp>
      <p:sp>
        <p:nvSpPr>
          <p:cNvPr id="7" name="Freeform 7">
            <a:hlinkClick r:id="rId6" action="ppaction://hlinksldjump"/>
          </p:cNvPr>
          <p:cNvSpPr/>
          <p:nvPr/>
        </p:nvSpPr>
        <p:spPr>
          <a:xfrm>
            <a:off x="286235" y="3202711"/>
            <a:ext cx="1484930" cy="2381083"/>
          </a:xfrm>
          <a:custGeom>
            <a:avLst/>
            <a:gdLst/>
            <a:ahLst/>
            <a:cxnLst/>
            <a:rect l="l" t="t" r="r" b="b"/>
            <a:pathLst>
              <a:path w="1484930" h="2381083">
                <a:moveTo>
                  <a:pt x="0" y="0"/>
                </a:moveTo>
                <a:lnTo>
                  <a:pt x="1484930" y="0"/>
                </a:lnTo>
                <a:lnTo>
                  <a:pt x="1484930" y="2381083"/>
                </a:lnTo>
                <a:lnTo>
                  <a:pt x="0" y="2381083"/>
                </a:lnTo>
                <a:lnTo>
                  <a:pt x="0" y="0"/>
                </a:lnTo>
                <a:close/>
              </a:path>
            </a:pathLst>
          </a:custGeom>
          <a:blipFill>
            <a:blip>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028700" y="-5571890"/>
            <a:ext cx="32870340" cy="48968850"/>
          </a:xfrm>
          <a:custGeom>
            <a:avLst/>
            <a:gdLst/>
            <a:ahLst/>
            <a:cxnLst/>
            <a:rect l="l" t="t" r="r" b="b"/>
            <a:pathLst>
              <a:path w="32870340" h="48968850">
                <a:moveTo>
                  <a:pt x="0" y="0"/>
                </a:moveTo>
                <a:lnTo>
                  <a:pt x="32870340" y="0"/>
                </a:lnTo>
                <a:lnTo>
                  <a:pt x="32870340" y="48968849"/>
                </a:lnTo>
                <a:lnTo>
                  <a:pt x="0" y="48968849"/>
                </a:lnTo>
                <a:lnTo>
                  <a:pt x="0" y="0"/>
                </a:lnTo>
                <a:close/>
              </a:path>
            </a:pathLst>
          </a:custGeom>
          <a:blipFill>
            <a:blip r:embed="rId3"/>
            <a:stretch>
              <a:fillRect/>
            </a:stretch>
          </a:blipFill>
        </p:spPr>
      </p:sp>
      <p:sp>
        <p:nvSpPr>
          <p:cNvPr id="4" name="Freeform 4"/>
          <p:cNvSpPr/>
          <p:nvPr/>
        </p:nvSpPr>
        <p:spPr>
          <a:xfrm>
            <a:off x="6748249" y="1661584"/>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4"/>
            <a:stretch>
              <a:fillRect/>
            </a:stretch>
          </a:blipFill>
        </p:spPr>
      </p:sp>
      <p:sp>
        <p:nvSpPr>
          <p:cNvPr id="5" name="TextBox 5"/>
          <p:cNvSpPr txBox="1"/>
          <p:nvPr/>
        </p:nvSpPr>
        <p:spPr>
          <a:xfrm>
            <a:off x="11152583" y="5559968"/>
            <a:ext cx="5323252" cy="3353767"/>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Suddenly it wasn't early evening any more but deep night. It wasn't now but nine years back.</a:t>
            </a:r>
          </a:p>
        </p:txBody>
      </p:sp>
    </p:spTree>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4582340" y="-3578302"/>
            <a:ext cx="32870340" cy="48968850"/>
          </a:xfrm>
          <a:custGeom>
            <a:avLst/>
            <a:gdLst/>
            <a:ahLst/>
            <a:cxnLst/>
            <a:rect l="l" t="t" r="r" b="b"/>
            <a:pathLst>
              <a:path w="32870340" h="48968850">
                <a:moveTo>
                  <a:pt x="0" y="0"/>
                </a:moveTo>
                <a:lnTo>
                  <a:pt x="32870340" y="0"/>
                </a:lnTo>
                <a:lnTo>
                  <a:pt x="32870340" y="48968849"/>
                </a:lnTo>
                <a:lnTo>
                  <a:pt x="0" y="48968849"/>
                </a:lnTo>
                <a:lnTo>
                  <a:pt x="0" y="0"/>
                </a:lnTo>
                <a:close/>
              </a:path>
            </a:pathLst>
          </a:custGeom>
          <a:blipFill>
            <a:blip r:embed="rId3"/>
            <a:stretch>
              <a:fillRect/>
            </a:stretch>
          </a:blipFill>
        </p:spPr>
      </p:sp>
      <p:sp>
        <p:nvSpPr>
          <p:cNvPr id="4" name="Freeform 4"/>
          <p:cNvSpPr/>
          <p:nvPr/>
        </p:nvSpPr>
        <p:spPr>
          <a:xfrm>
            <a:off x="8377458" y="2189975"/>
            <a:ext cx="14131919" cy="11217210"/>
          </a:xfrm>
          <a:custGeom>
            <a:avLst/>
            <a:gdLst/>
            <a:ahLst/>
            <a:cxnLst/>
            <a:rect l="l" t="t" r="r" b="b"/>
            <a:pathLst>
              <a:path w="14131919" h="11217210">
                <a:moveTo>
                  <a:pt x="0" y="0"/>
                </a:moveTo>
                <a:lnTo>
                  <a:pt x="14131918" y="0"/>
                </a:lnTo>
                <a:lnTo>
                  <a:pt x="14131918" y="11217211"/>
                </a:lnTo>
                <a:lnTo>
                  <a:pt x="0" y="11217211"/>
                </a:lnTo>
                <a:lnTo>
                  <a:pt x="0" y="0"/>
                </a:lnTo>
                <a:close/>
              </a:path>
            </a:pathLst>
          </a:custGeom>
          <a:blipFill>
            <a:blip r:embed="rId4"/>
            <a:stretch>
              <a:fillRect/>
            </a:stretch>
          </a:blipFill>
        </p:spPr>
      </p:sp>
      <p:sp>
        <p:nvSpPr>
          <p:cNvPr id="5" name="TextBox 5"/>
          <p:cNvSpPr txBox="1"/>
          <p:nvPr/>
        </p:nvSpPr>
        <p:spPr>
          <a:xfrm>
            <a:off x="11936048" y="5904533"/>
            <a:ext cx="5323252" cy="4030586"/>
          </a:xfrm>
          <a:prstGeom prst="rect">
            <a:avLst/>
          </a:prstGeom>
        </p:spPr>
        <p:txBody>
          <a:bodyPr lIns="0" tIns="0" rIns="0" bIns="0" rtlCol="0" anchor="t">
            <a:spAutoFit/>
          </a:bodyPr>
          <a:lstStyle/>
          <a:p>
            <a:pPr algn="ctr">
              <a:lnSpc>
                <a:spcPts val="5346"/>
              </a:lnSpc>
            </a:pPr>
            <a:r>
              <a:rPr lang="en-US" sz="3819" b="1" spc="3">
                <a:solidFill>
                  <a:srgbClr val="000000"/>
                </a:solidFill>
                <a:latin typeface="Bookmania Bold"/>
                <a:ea typeface="Bookmania Bold"/>
                <a:cs typeface="Bookmania Bold"/>
                <a:sym typeface="Bookmania Bold"/>
              </a:rPr>
              <a:t>It wasn't an apartment on Indiana Street but the Japanese garrison halfway between Valencia and Garcia Hernandez</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564178" y="-18777412"/>
            <a:ext cx="32870340" cy="48968850"/>
          </a:xfrm>
          <a:custGeom>
            <a:avLst/>
            <a:gdLst/>
            <a:ahLst/>
            <a:cxnLst/>
            <a:rect l="l" t="t" r="r" b="b"/>
            <a:pathLst>
              <a:path w="32870340" h="48968850">
                <a:moveTo>
                  <a:pt x="0" y="0"/>
                </a:moveTo>
                <a:lnTo>
                  <a:pt x="32870340" y="0"/>
                </a:lnTo>
                <a:lnTo>
                  <a:pt x="32870340" y="48968849"/>
                </a:lnTo>
                <a:lnTo>
                  <a:pt x="0" y="48968849"/>
                </a:lnTo>
                <a:lnTo>
                  <a:pt x="0" y="0"/>
                </a:lnTo>
                <a:close/>
              </a:path>
            </a:pathLst>
          </a:custGeom>
          <a:blipFill>
            <a:blip r:embed="rId3"/>
            <a:stretch>
              <a:fillRect/>
            </a:stretch>
          </a:blipFill>
        </p:spPr>
      </p:sp>
      <p:sp>
        <p:nvSpPr>
          <p:cNvPr id="4" name="Freeform 4"/>
          <p:cNvSpPr/>
          <p:nvPr/>
        </p:nvSpPr>
        <p:spPr>
          <a:xfrm>
            <a:off x="8333425" y="-465105"/>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4"/>
            <a:stretch>
              <a:fillRect/>
            </a:stretch>
          </a:blipFill>
        </p:spPr>
      </p:sp>
      <p:sp>
        <p:nvSpPr>
          <p:cNvPr id="5" name="TextBox 5"/>
          <p:cNvSpPr txBox="1"/>
          <p:nvPr/>
        </p:nvSpPr>
        <p:spPr>
          <a:xfrm>
            <a:off x="12209366" y="3395179"/>
            <a:ext cx="5675513" cy="4406418"/>
          </a:xfrm>
          <a:prstGeom prst="rect">
            <a:avLst/>
          </a:prstGeom>
        </p:spPr>
        <p:txBody>
          <a:bodyPr lIns="0" tIns="0" rIns="0" bIns="0" rtlCol="0" anchor="t">
            <a:spAutoFit/>
          </a:bodyPr>
          <a:lstStyle/>
          <a:p>
            <a:pPr algn="ctr">
              <a:lnSpc>
                <a:spcPts val="7026"/>
              </a:lnSpc>
            </a:pPr>
            <a:r>
              <a:rPr lang="en-US" sz="5018" b="1" spc="5">
                <a:solidFill>
                  <a:srgbClr val="000000"/>
                </a:solidFill>
                <a:latin typeface="Bookmania Bold"/>
                <a:ea typeface="Bookmania Bold"/>
                <a:cs typeface="Bookmania Bold"/>
                <a:sym typeface="Bookmania Bold"/>
              </a:rPr>
              <a:t>It wasn't he who stood rocking beneath the yellow shawl before me but my father.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3144766" y="-20406621"/>
            <a:ext cx="32870340" cy="48968850"/>
          </a:xfrm>
          <a:custGeom>
            <a:avLst/>
            <a:gdLst/>
            <a:ahLst/>
            <a:cxnLst/>
            <a:rect l="l" t="t" r="r" b="b"/>
            <a:pathLst>
              <a:path w="32870340" h="48968850">
                <a:moveTo>
                  <a:pt x="0" y="0"/>
                </a:moveTo>
                <a:lnTo>
                  <a:pt x="32870340" y="0"/>
                </a:lnTo>
                <a:lnTo>
                  <a:pt x="32870340" y="48968850"/>
                </a:lnTo>
                <a:lnTo>
                  <a:pt x="0" y="48968850"/>
                </a:lnTo>
                <a:lnTo>
                  <a:pt x="0" y="0"/>
                </a:lnTo>
                <a:close/>
              </a:path>
            </a:pathLst>
          </a:custGeom>
          <a:blipFill>
            <a:blip r:embed="rId3"/>
            <a:stretch>
              <a:fillRect/>
            </a:stretch>
          </a:blipFill>
        </p:spPr>
      </p:sp>
      <p:sp>
        <p:nvSpPr>
          <p:cNvPr id="4" name="Freeform 4"/>
          <p:cNvSpPr/>
          <p:nvPr/>
        </p:nvSpPr>
        <p:spPr>
          <a:xfrm>
            <a:off x="-4347980" y="-3523121"/>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4"/>
            <a:stretch>
              <a:fillRect/>
            </a:stretch>
          </a:blipFill>
        </p:spPr>
      </p:sp>
      <p:sp>
        <p:nvSpPr>
          <p:cNvPr id="5" name="TextBox 5"/>
          <p:cNvSpPr txBox="1"/>
          <p:nvPr/>
        </p:nvSpPr>
        <p:spPr>
          <a:xfrm>
            <a:off x="314389" y="291782"/>
            <a:ext cx="5952030" cy="40641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And the yellow shawl that beat above him like a wing was not mine any more but my mother's.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13144766" y="-20406621"/>
            <a:ext cx="32870340" cy="48968850"/>
          </a:xfrm>
          <a:custGeom>
            <a:avLst/>
            <a:gdLst/>
            <a:ahLst/>
            <a:cxnLst/>
            <a:rect l="l" t="t" r="r" b="b"/>
            <a:pathLst>
              <a:path w="32870340" h="48968850">
                <a:moveTo>
                  <a:pt x="0" y="0"/>
                </a:moveTo>
                <a:lnTo>
                  <a:pt x="32870340" y="0"/>
                </a:lnTo>
                <a:lnTo>
                  <a:pt x="32870340" y="48968850"/>
                </a:lnTo>
                <a:lnTo>
                  <a:pt x="0" y="48968850"/>
                </a:lnTo>
                <a:lnTo>
                  <a:pt x="0" y="0"/>
                </a:lnTo>
                <a:close/>
              </a:path>
            </a:pathLst>
          </a:custGeom>
          <a:blipFill>
            <a:blip r:embed="rId3">
              <a:alphaModFix amt="23000"/>
            </a:blip>
            <a:stretch>
              <a:fillRect/>
            </a:stretch>
          </a:blipFill>
        </p:spPr>
      </p:sp>
      <p:sp>
        <p:nvSpPr>
          <p:cNvPr id="4" name="Freeform 4"/>
          <p:cNvSpPr/>
          <p:nvPr/>
        </p:nvSpPr>
        <p:spPr>
          <a:xfrm>
            <a:off x="-4347980" y="-3523121"/>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4"/>
            <a:stretch>
              <a:fillRect/>
            </a:stretch>
          </a:blipFill>
        </p:spPr>
      </p:sp>
      <p:sp>
        <p:nvSpPr>
          <p:cNvPr id="5" name="TextBox 5"/>
          <p:cNvSpPr txBox="1"/>
          <p:nvPr/>
        </p:nvSpPr>
        <p:spPr>
          <a:xfrm>
            <a:off x="1771165" y="4981575"/>
            <a:ext cx="15657895" cy="4406570"/>
          </a:xfrm>
          <a:prstGeom prst="rect">
            <a:avLst/>
          </a:prstGeom>
        </p:spPr>
        <p:txBody>
          <a:bodyPr lIns="0" tIns="0" rIns="0" bIns="0" rtlCol="0" anchor="t">
            <a:spAutoFit/>
          </a:bodyPr>
          <a:lstStyle/>
          <a:p>
            <a:pPr algn="just">
              <a:lnSpc>
                <a:spcPts val="11743"/>
              </a:lnSpc>
            </a:pPr>
            <a:r>
              <a:rPr lang="en-US" sz="8388" spc="8">
                <a:solidFill>
                  <a:srgbClr val="000000"/>
                </a:solidFill>
                <a:latin typeface="Bookmania"/>
                <a:ea typeface="Bookmania"/>
                <a:cs typeface="Bookmania"/>
                <a:sym typeface="Bookmania"/>
              </a:rPr>
              <a:t>What does the yellow shawl most strongly symbolize in the passage?</a:t>
            </a:r>
          </a:p>
        </p:txBody>
      </p:sp>
      <p:sp>
        <p:nvSpPr>
          <p:cNvPr id="6" name="Freeform 6"/>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5"/>
            <a:stretch>
              <a:fillRect/>
            </a:stretch>
          </a:blipFill>
        </p:spPr>
      </p:sp>
      <p:sp>
        <p:nvSpPr>
          <p:cNvPr id="7" name="Freeform 7"/>
          <p:cNvSpPr/>
          <p:nvPr/>
        </p:nvSpPr>
        <p:spPr>
          <a:xfrm>
            <a:off x="15556366" y="8260974"/>
            <a:ext cx="1702934" cy="1994652"/>
          </a:xfrm>
          <a:custGeom>
            <a:avLst/>
            <a:gdLst/>
            <a:ahLst/>
            <a:cxnLst/>
            <a:rect l="l" t="t" r="r" b="b"/>
            <a:pathLst>
              <a:path w="1702934" h="1994652">
                <a:moveTo>
                  <a:pt x="0" y="0"/>
                </a:moveTo>
                <a:lnTo>
                  <a:pt x="1702934" y="0"/>
                </a:lnTo>
                <a:lnTo>
                  <a:pt x="1702934" y="1994652"/>
                </a:lnTo>
                <a:lnTo>
                  <a:pt x="0" y="1994652"/>
                </a:lnTo>
                <a:lnTo>
                  <a:pt x="0" y="0"/>
                </a:lnTo>
                <a:close/>
              </a:path>
            </a:pathLst>
          </a:custGeom>
          <a:blipFill>
            <a:blip r:embed="rId6"/>
            <a:stretch>
              <a:fillRect/>
            </a:stretch>
          </a:blipFill>
        </p:spPr>
      </p:sp>
      <p:sp>
        <p:nvSpPr>
          <p:cNvPr id="8" name="Freeform 8">
            <a:hlinkClick r:id="rId7" action="ppaction://hlinksldjump"/>
          </p:cNvPr>
          <p:cNvSpPr/>
          <p:nvPr/>
        </p:nvSpPr>
        <p:spPr>
          <a:xfrm>
            <a:off x="286235" y="3202711"/>
            <a:ext cx="1484930" cy="2381083"/>
          </a:xfrm>
          <a:custGeom>
            <a:avLst/>
            <a:gdLst/>
            <a:ahLst/>
            <a:cxnLst/>
            <a:rect l="l" t="t" r="r" b="b"/>
            <a:pathLst>
              <a:path w="1484930" h="2381083">
                <a:moveTo>
                  <a:pt x="0" y="0"/>
                </a:moveTo>
                <a:lnTo>
                  <a:pt x="1484930" y="0"/>
                </a:lnTo>
                <a:lnTo>
                  <a:pt x="1484930" y="2381083"/>
                </a:lnTo>
                <a:lnTo>
                  <a:pt x="0" y="2381083"/>
                </a:lnTo>
                <a:lnTo>
                  <a:pt x="0" y="0"/>
                </a:lnTo>
                <a:close/>
              </a:path>
            </a:pathLst>
          </a:custGeom>
          <a:blipFill>
            <a:blip>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8622362"/>
            <a:ext cx="18480670" cy="27531724"/>
          </a:xfrm>
          <a:custGeom>
            <a:avLst/>
            <a:gdLst/>
            <a:ahLst/>
            <a:cxnLst/>
            <a:rect l="l" t="t" r="r" b="b"/>
            <a:pathLst>
              <a:path w="18480670" h="27531724">
                <a:moveTo>
                  <a:pt x="0" y="0"/>
                </a:moveTo>
                <a:lnTo>
                  <a:pt x="18480670" y="0"/>
                </a:lnTo>
                <a:lnTo>
                  <a:pt x="18480670" y="27531724"/>
                </a:lnTo>
                <a:lnTo>
                  <a:pt x="0" y="27531724"/>
                </a:lnTo>
                <a:lnTo>
                  <a:pt x="0" y="0"/>
                </a:lnTo>
                <a:close/>
              </a:path>
            </a:pathLst>
          </a:custGeom>
          <a:blipFill>
            <a:blip r:embed="rId2"/>
            <a:stretch>
              <a:fillRect/>
            </a:stretch>
          </a:blipFill>
        </p:spPr>
      </p:sp>
      <p:sp>
        <p:nvSpPr>
          <p:cNvPr id="3" name="Freeform 3"/>
          <p:cNvSpPr/>
          <p:nvPr/>
        </p:nvSpPr>
        <p:spPr>
          <a:xfrm rot="-10800000" flipH="1" flipV="1">
            <a:off x="-2589997" y="-3971168"/>
            <a:ext cx="22086183" cy="14742527"/>
          </a:xfrm>
          <a:custGeom>
            <a:avLst/>
            <a:gdLst/>
            <a:ahLst/>
            <a:cxnLst/>
            <a:rect l="l" t="t" r="r" b="b"/>
            <a:pathLst>
              <a:path w="22086183" h="14742527">
                <a:moveTo>
                  <a:pt x="22086183" y="14742527"/>
                </a:moveTo>
                <a:lnTo>
                  <a:pt x="0" y="14742527"/>
                </a:lnTo>
                <a:lnTo>
                  <a:pt x="0" y="0"/>
                </a:lnTo>
                <a:lnTo>
                  <a:pt x="22086183" y="0"/>
                </a:lnTo>
                <a:lnTo>
                  <a:pt x="22086183" y="14742527"/>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433264" y="7235599"/>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I raised my hands and jammed the heels of my palms against my ears. But I heard again and couldn't shut out my mother's screams and my father's anguished cry.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25777789"/>
            <a:ext cx="25325550" cy="37728938"/>
          </a:xfrm>
          <a:custGeom>
            <a:avLst/>
            <a:gdLst/>
            <a:ahLst/>
            <a:cxnLst/>
            <a:rect l="l" t="t" r="r" b="b"/>
            <a:pathLst>
              <a:path w="25325550" h="37728938">
                <a:moveTo>
                  <a:pt x="0" y="0"/>
                </a:moveTo>
                <a:lnTo>
                  <a:pt x="25325550" y="0"/>
                </a:lnTo>
                <a:lnTo>
                  <a:pt x="25325550" y="37728938"/>
                </a:lnTo>
                <a:lnTo>
                  <a:pt x="0" y="37728938"/>
                </a:lnTo>
                <a:lnTo>
                  <a:pt x="0" y="0"/>
                </a:lnTo>
                <a:close/>
              </a:path>
            </a:pathLst>
          </a:custGeom>
          <a:blipFill>
            <a:blip r:embed="rId2"/>
            <a:stretch>
              <a:fillRect/>
            </a:stretch>
          </a:blipFill>
        </p:spPr>
      </p:sp>
      <p:sp>
        <p:nvSpPr>
          <p:cNvPr id="3" name="Freeform 3"/>
          <p:cNvSpPr/>
          <p:nvPr/>
        </p:nvSpPr>
        <p:spPr>
          <a:xfrm rot="5400000" flipH="1" flipV="1">
            <a:off x="-6889779" y="-4568074"/>
            <a:ext cx="30620738" cy="20439343"/>
          </a:xfrm>
          <a:custGeom>
            <a:avLst/>
            <a:gdLst/>
            <a:ahLst/>
            <a:cxnLst/>
            <a:rect l="l" t="t" r="r" b="b"/>
            <a:pathLst>
              <a:path w="30620738" h="20439343">
                <a:moveTo>
                  <a:pt x="30620738" y="20439342"/>
                </a:moveTo>
                <a:lnTo>
                  <a:pt x="0" y="20439342"/>
                </a:lnTo>
                <a:lnTo>
                  <a:pt x="0" y="0"/>
                </a:lnTo>
                <a:lnTo>
                  <a:pt x="30620738" y="0"/>
                </a:lnTo>
                <a:lnTo>
                  <a:pt x="30620738" y="20439342"/>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662775" y="942975"/>
            <a:ext cx="5398567" cy="815990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He sat on his heels before me, wavering. His hands were on my shaking shoulders. His face, suffering and startled, was very near my eyes: it was clear and blurred by turns.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037550" y="-25733756"/>
            <a:ext cx="25325550" cy="37728938"/>
          </a:xfrm>
          <a:custGeom>
            <a:avLst/>
            <a:gdLst/>
            <a:ahLst/>
            <a:cxnLst/>
            <a:rect l="l" t="t" r="r" b="b"/>
            <a:pathLst>
              <a:path w="25325550" h="37728938">
                <a:moveTo>
                  <a:pt x="0" y="0"/>
                </a:moveTo>
                <a:lnTo>
                  <a:pt x="25325550" y="0"/>
                </a:lnTo>
                <a:lnTo>
                  <a:pt x="25325550" y="37728938"/>
                </a:lnTo>
                <a:lnTo>
                  <a:pt x="0" y="37728938"/>
                </a:lnTo>
                <a:lnTo>
                  <a:pt x="0" y="0"/>
                </a:lnTo>
                <a:close/>
              </a:path>
            </a:pathLst>
          </a:custGeom>
          <a:blipFill>
            <a:blip r:embed="rId2"/>
            <a:stretch>
              <a:fillRect/>
            </a:stretch>
          </a:blipFill>
        </p:spPr>
      </p:sp>
      <p:sp>
        <p:nvSpPr>
          <p:cNvPr id="3" name="Freeform 3"/>
          <p:cNvSpPr/>
          <p:nvPr/>
        </p:nvSpPr>
        <p:spPr>
          <a:xfrm rot="5400000">
            <a:off x="-5531024" y="-4215813"/>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534887" y="2639936"/>
            <a:ext cx="4341783" cy="6178068"/>
          </a:xfrm>
          <a:prstGeom prst="rect">
            <a:avLst/>
          </a:prstGeom>
        </p:spPr>
        <p:txBody>
          <a:bodyPr lIns="0" tIns="0" rIns="0" bIns="0" rtlCol="0" anchor="t">
            <a:spAutoFit/>
          </a:bodyPr>
          <a:lstStyle/>
          <a:p>
            <a:pPr algn="ctr">
              <a:lnSpc>
                <a:spcPts val="7026"/>
              </a:lnSpc>
            </a:pPr>
            <a:r>
              <a:rPr lang="en-US" sz="5018" b="1" spc="5">
                <a:solidFill>
                  <a:srgbClr val="000000"/>
                </a:solidFill>
                <a:latin typeface="Bookmania Bold"/>
                <a:ea typeface="Bookmania Bold"/>
                <a:cs typeface="Bookmania Bold"/>
                <a:sym typeface="Bookmania Bold"/>
              </a:rPr>
              <a:t>I didn’t know that I was crying until I heard what he was saying over and over again.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2" t="-126012" b="-20665"/>
            </a:stretch>
          </a:blipFill>
        </p:spPr>
      </p:sp>
      <p:grpSp>
        <p:nvGrpSpPr>
          <p:cNvPr id="3" name="Group 3"/>
          <p:cNvGrpSpPr/>
          <p:nvPr/>
        </p:nvGrpSpPr>
        <p:grpSpPr>
          <a:xfrm>
            <a:off x="-2908212" y="-3656981"/>
            <a:ext cx="24104424" cy="17600962"/>
            <a:chOff x="0" y="0"/>
            <a:chExt cx="32139232" cy="23467949"/>
          </a:xfrm>
        </p:grpSpPr>
        <p:sp>
          <p:nvSpPr>
            <p:cNvPr id="4" name="Freeform 4"/>
            <p:cNvSpPr/>
            <p:nvPr/>
          </p:nvSpPr>
          <p:spPr>
            <a:xfrm rot="-5400000">
              <a:off x="5054711" y="-3616572"/>
              <a:ext cx="23467949" cy="30701092"/>
            </a:xfrm>
            <a:custGeom>
              <a:avLst/>
              <a:gdLst/>
              <a:ahLst/>
              <a:cxnLst/>
              <a:rect l="l" t="t" r="r" b="b"/>
              <a:pathLst>
                <a:path w="23467949" h="30701092">
                  <a:moveTo>
                    <a:pt x="0" y="0"/>
                  </a:moveTo>
                  <a:lnTo>
                    <a:pt x="23467949" y="0"/>
                  </a:lnTo>
                  <a:lnTo>
                    <a:pt x="23467949" y="30701093"/>
                  </a:lnTo>
                  <a:lnTo>
                    <a:pt x="0" y="30701093"/>
                  </a:lnTo>
                  <a:lnTo>
                    <a:pt x="0" y="0"/>
                  </a:lnTo>
                  <a:close/>
                </a:path>
              </a:pathLst>
            </a:custGeom>
            <a:blipFill>
              <a:blip r:embed="rId3"/>
              <a:stretch>
                <a:fillRect l="-24184" r="-6160"/>
              </a:stretch>
            </a:blipFill>
          </p:spPr>
        </p:sp>
        <p:sp>
          <p:nvSpPr>
            <p:cNvPr id="5" name="Freeform 5"/>
            <p:cNvSpPr/>
            <p:nvPr/>
          </p:nvSpPr>
          <p:spPr>
            <a:xfrm rot="-5400000">
              <a:off x="3616572" y="-3616572"/>
              <a:ext cx="23467949" cy="30701092"/>
            </a:xfrm>
            <a:custGeom>
              <a:avLst/>
              <a:gdLst/>
              <a:ahLst/>
              <a:cxnLst/>
              <a:rect l="l" t="t" r="r" b="b"/>
              <a:pathLst>
                <a:path w="23467949" h="30701092">
                  <a:moveTo>
                    <a:pt x="0" y="0"/>
                  </a:moveTo>
                  <a:lnTo>
                    <a:pt x="23467949" y="0"/>
                  </a:lnTo>
                  <a:lnTo>
                    <a:pt x="23467949" y="30701093"/>
                  </a:lnTo>
                  <a:lnTo>
                    <a:pt x="0" y="30701093"/>
                  </a:lnTo>
                  <a:lnTo>
                    <a:pt x="0" y="0"/>
                  </a:lnTo>
                  <a:close/>
                </a:path>
              </a:pathLst>
            </a:custGeom>
            <a:blipFill>
              <a:blip r:embed="rId3"/>
              <a:stretch>
                <a:fillRect l="-24184" r="-6160"/>
              </a:stretch>
            </a:blipFill>
          </p:spPr>
        </p:sp>
      </p:gr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92" t="-126012" b="-20665"/>
            </a:stretch>
          </a:blipFill>
        </p:spPr>
      </p:sp>
      <p:sp>
        <p:nvSpPr>
          <p:cNvPr id="7" name="TextBox 7"/>
          <p:cNvSpPr txBox="1"/>
          <p:nvPr/>
        </p:nvSpPr>
        <p:spPr>
          <a:xfrm>
            <a:off x="7681176" y="1605011"/>
            <a:ext cx="8907229" cy="4275212"/>
          </a:xfrm>
          <a:prstGeom prst="rect">
            <a:avLst/>
          </a:prstGeom>
        </p:spPr>
        <p:txBody>
          <a:bodyPr lIns="0" tIns="0" rIns="0" bIns="0" rtlCol="0" anchor="t">
            <a:spAutoFit/>
          </a:bodyPr>
          <a:lstStyle/>
          <a:p>
            <a:pPr algn="ctr">
              <a:lnSpc>
                <a:spcPts val="5727"/>
              </a:lnSpc>
            </a:pPr>
            <a:r>
              <a:rPr lang="en-US" sz="4090" b="1">
                <a:solidFill>
                  <a:srgbClr val="FFFFFF"/>
                </a:solidFill>
                <a:latin typeface="Bookmania Bold"/>
                <a:ea typeface="Bookmania Bold"/>
                <a:cs typeface="Bookmania Bold"/>
                <a:sym typeface="Bookmania Bold"/>
              </a:rPr>
              <a:t>A flight of three concrete steps leads to an exposed square concrete landing. The door is tall, the lower third of stout oakwood, the upper two-thirds of Florentine glass and ironwork.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1966581" y="-30225087"/>
            <a:ext cx="33686502" cy="50184733"/>
          </a:xfrm>
          <a:custGeom>
            <a:avLst/>
            <a:gdLst/>
            <a:ahLst/>
            <a:cxnLst/>
            <a:rect l="l" t="t" r="r" b="b"/>
            <a:pathLst>
              <a:path w="33686502" h="50184733">
                <a:moveTo>
                  <a:pt x="0" y="0"/>
                </a:moveTo>
                <a:lnTo>
                  <a:pt x="33686502" y="0"/>
                </a:lnTo>
                <a:lnTo>
                  <a:pt x="33686502" y="50184733"/>
                </a:lnTo>
                <a:lnTo>
                  <a:pt x="0" y="50184733"/>
                </a:lnTo>
                <a:lnTo>
                  <a:pt x="0" y="0"/>
                </a:lnTo>
                <a:close/>
              </a:path>
            </a:pathLst>
          </a:custGeom>
          <a:blipFill>
            <a:blip r:embed="rId2"/>
            <a:stretch>
              <a:fillRect/>
            </a:stretch>
          </a:blipFill>
        </p:spPr>
      </p:sp>
      <p:sp>
        <p:nvSpPr>
          <p:cNvPr id="3" name="Freeform 3"/>
          <p:cNvSpPr/>
          <p:nvPr/>
        </p:nvSpPr>
        <p:spPr>
          <a:xfrm flipV="1">
            <a:off x="-133427" y="0"/>
            <a:ext cx="18554853" cy="18554853"/>
          </a:xfrm>
          <a:custGeom>
            <a:avLst/>
            <a:gdLst/>
            <a:ahLst/>
            <a:cxnLst/>
            <a:rect l="l" t="t" r="r" b="b"/>
            <a:pathLst>
              <a:path w="18554853" h="18554853">
                <a:moveTo>
                  <a:pt x="0" y="18554853"/>
                </a:moveTo>
                <a:lnTo>
                  <a:pt x="18554854" y="18554853"/>
                </a:lnTo>
                <a:lnTo>
                  <a:pt x="18554854" y="0"/>
                </a:lnTo>
                <a:lnTo>
                  <a:pt x="0" y="0"/>
                </a:lnTo>
                <a:lnTo>
                  <a:pt x="0" y="18554853"/>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133427" y="-8248727"/>
            <a:ext cx="18554853" cy="18554853"/>
          </a:xfrm>
          <a:custGeom>
            <a:avLst/>
            <a:gdLst/>
            <a:ahLst/>
            <a:cxnLst/>
            <a:rect l="l" t="t" r="r" b="b"/>
            <a:pathLst>
              <a:path w="18554853" h="18554853">
                <a:moveTo>
                  <a:pt x="0" y="0"/>
                </a:moveTo>
                <a:lnTo>
                  <a:pt x="18554854" y="0"/>
                </a:lnTo>
                <a:lnTo>
                  <a:pt x="18554854" y="18554854"/>
                </a:lnTo>
                <a:lnTo>
                  <a:pt x="0" y="18554854"/>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5" name="TextBox 5"/>
          <p:cNvSpPr txBox="1"/>
          <p:nvPr/>
        </p:nvSpPr>
        <p:spPr>
          <a:xfrm>
            <a:off x="4462509" y="1809553"/>
            <a:ext cx="9362981" cy="6525020"/>
          </a:xfrm>
          <a:prstGeom prst="rect">
            <a:avLst/>
          </a:prstGeom>
        </p:spPr>
        <p:txBody>
          <a:bodyPr lIns="0" tIns="0" rIns="0" bIns="0" rtlCol="0" anchor="t">
            <a:spAutoFit/>
          </a:bodyPr>
          <a:lstStyle/>
          <a:p>
            <a:pPr algn="ctr">
              <a:lnSpc>
                <a:spcPts val="10433"/>
              </a:lnSpc>
            </a:pPr>
            <a:r>
              <a:rPr lang="en-US" sz="7452" b="1" spc="7">
                <a:solidFill>
                  <a:srgbClr val="000000"/>
                </a:solidFill>
                <a:latin typeface="Bookmania Bold"/>
                <a:ea typeface="Bookmania Bold"/>
                <a:cs typeface="Bookmania Bold"/>
                <a:sym typeface="Bookmania Bold"/>
              </a:rPr>
              <a:t>“Please don't cry," he said. "How I love you! Don't-don't cry." But I couldn’t stop crying.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1000"/>
            </a:blip>
            <a:stretch>
              <a:fillRect t="-41645" r="-3101" b="-41645"/>
            </a:stretch>
          </a:blipFill>
        </p:spPr>
      </p:sp>
      <p:sp>
        <p:nvSpPr>
          <p:cNvPr id="3" name="TextBox 3"/>
          <p:cNvSpPr txBox="1"/>
          <p:nvPr/>
        </p:nvSpPr>
        <p:spPr>
          <a:xfrm>
            <a:off x="9144000" y="2932659"/>
            <a:ext cx="7446089" cy="4193082"/>
          </a:xfrm>
          <a:prstGeom prst="rect">
            <a:avLst/>
          </a:prstGeom>
        </p:spPr>
        <p:txBody>
          <a:bodyPr lIns="0" tIns="0" rIns="0" bIns="0" rtlCol="0" anchor="t">
            <a:spAutoFit/>
          </a:bodyPr>
          <a:lstStyle/>
          <a:p>
            <a:pPr algn="ctr">
              <a:lnSpc>
                <a:spcPts val="16886"/>
              </a:lnSpc>
            </a:pPr>
            <a:r>
              <a:rPr lang="en-US" sz="12061" b="1">
                <a:solidFill>
                  <a:srgbClr val="000000"/>
                </a:solidFill>
                <a:latin typeface="Bookmania Bold"/>
                <a:ea typeface="Bookmania Bold"/>
                <a:cs typeface="Bookmania Bold"/>
                <a:sym typeface="Bookmania Bold"/>
              </a:rPr>
              <a:t>The Girl’s </a:t>
            </a:r>
          </a:p>
          <a:p>
            <a:pPr algn="ctr">
              <a:lnSpc>
                <a:spcPts val="16886"/>
              </a:lnSpc>
            </a:pPr>
            <a:r>
              <a:rPr lang="en-US" sz="12061" b="1">
                <a:solidFill>
                  <a:srgbClr val="000000"/>
                </a:solidFill>
                <a:latin typeface="Bookmania Bold"/>
                <a:ea typeface="Bookmania Bold"/>
                <a:cs typeface="Bookmania Bold"/>
                <a:sym typeface="Bookmania Bold"/>
              </a:rPr>
              <a:t>Story</a:t>
            </a:r>
          </a:p>
        </p:txBody>
      </p:sp>
      <p:sp>
        <p:nvSpPr>
          <p:cNvPr id="4" name="Freeform 4"/>
          <p:cNvSpPr/>
          <p:nvPr/>
        </p:nvSpPr>
        <p:spPr>
          <a:xfrm>
            <a:off x="0" y="0"/>
            <a:ext cx="18266245" cy="18606819"/>
          </a:xfrm>
          <a:custGeom>
            <a:avLst/>
            <a:gdLst/>
            <a:ahLst/>
            <a:cxnLst/>
            <a:rect l="l" t="t" r="r" b="b"/>
            <a:pathLst>
              <a:path w="18266245" h="18606819">
                <a:moveTo>
                  <a:pt x="0" y="0"/>
                </a:moveTo>
                <a:lnTo>
                  <a:pt x="18266245" y="0"/>
                </a:lnTo>
                <a:lnTo>
                  <a:pt x="18266245" y="18606819"/>
                </a:lnTo>
                <a:lnTo>
                  <a:pt x="0" y="18606819"/>
                </a:lnTo>
                <a:lnTo>
                  <a:pt x="0" y="0"/>
                </a:lnTo>
                <a:close/>
              </a:path>
            </a:pathLst>
          </a:custGeom>
          <a:blipFill>
            <a:blip r:embed="rId3"/>
            <a:stretch>
              <a:fillRect t="-17820" b="-17820"/>
            </a:stretch>
          </a:blipFill>
        </p:spPr>
      </p:sp>
    </p:spTree>
  </p:cSld>
  <p:clrMapOvr>
    <a:masterClrMapping/>
  </p:clrMapOvr>
  <p:transition spd="slow">
    <p:wipe/>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rot="2700000">
            <a:off x="3750996" y="-6846714"/>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4" name="TextBox 4"/>
          <p:cNvSpPr txBox="1"/>
          <p:nvPr/>
        </p:nvSpPr>
        <p:spPr>
          <a:xfrm>
            <a:off x="1821454" y="4389557"/>
            <a:ext cx="14645092" cy="3896448"/>
          </a:xfrm>
          <a:prstGeom prst="rect">
            <a:avLst/>
          </a:prstGeom>
        </p:spPr>
        <p:txBody>
          <a:bodyPr lIns="0" tIns="0" rIns="0" bIns="0" rtlCol="0" anchor="t">
            <a:spAutoFit/>
          </a:bodyPr>
          <a:lstStyle/>
          <a:p>
            <a:pPr algn="ctr">
              <a:lnSpc>
                <a:spcPts val="10433"/>
              </a:lnSpc>
            </a:pPr>
            <a:r>
              <a:rPr lang="en-US" sz="7452" b="1" spc="7">
                <a:solidFill>
                  <a:srgbClr val="000000"/>
                </a:solidFill>
                <a:latin typeface="Bookmania Bold"/>
                <a:ea typeface="Bookmania Bold"/>
                <a:cs typeface="Bookmania Bold"/>
                <a:sym typeface="Bookmania Bold"/>
              </a:rPr>
              <a:t>What childhood experience would you want to experience again?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327617" y="-503241"/>
            <a:ext cx="20280785" cy="27829551"/>
          </a:xfrm>
          <a:custGeom>
            <a:avLst/>
            <a:gdLst/>
            <a:ahLst/>
            <a:cxnLst/>
            <a:rect l="l" t="t" r="r" b="b"/>
            <a:pathLst>
              <a:path w="20280785" h="27829551">
                <a:moveTo>
                  <a:pt x="0" y="0"/>
                </a:moveTo>
                <a:lnTo>
                  <a:pt x="20280785" y="0"/>
                </a:lnTo>
                <a:lnTo>
                  <a:pt x="20280785" y="27829550"/>
                </a:lnTo>
                <a:lnTo>
                  <a:pt x="0" y="27829550"/>
                </a:lnTo>
                <a:lnTo>
                  <a:pt x="0" y="0"/>
                </a:lnTo>
                <a:close/>
              </a:path>
            </a:pathLst>
          </a:custGeom>
          <a:blipFill>
            <a:blip r:embed="rId2"/>
            <a:stretch>
              <a:fillRect/>
            </a:stretch>
          </a:blipFill>
        </p:spPr>
      </p:sp>
      <p:sp>
        <p:nvSpPr>
          <p:cNvPr id="3" name="Freeform 3"/>
          <p:cNvSpPr/>
          <p:nvPr/>
        </p:nvSpPr>
        <p:spPr>
          <a:xfrm>
            <a:off x="-4678455" y="-9471116"/>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9000"/>
            </a:blip>
            <a:stretch>
              <a:fillRect t="-38888" b="-38888"/>
            </a:stretch>
          </a:blipFill>
        </p:spPr>
      </p:sp>
      <p:sp>
        <p:nvSpPr>
          <p:cNvPr id="5" name="TextBox 5"/>
          <p:cNvSpPr txBox="1"/>
          <p:nvPr/>
        </p:nvSpPr>
        <p:spPr>
          <a:xfrm>
            <a:off x="1028700" y="6639443"/>
            <a:ext cx="16230600" cy="324500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The child woke up when her father lifted her from the bed. She knew it wasn't morning yet because the lights were on and they were very light. She was already ten and she didn't like being carried anymore, not even by her father.</a:t>
            </a:r>
          </a:p>
        </p:txBody>
      </p:sp>
    </p:spTree>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4379650" y="-12111686"/>
            <a:ext cx="29757038" cy="40832986"/>
          </a:xfrm>
          <a:custGeom>
            <a:avLst/>
            <a:gdLst/>
            <a:ahLst/>
            <a:cxnLst/>
            <a:rect l="l" t="t" r="r" b="b"/>
            <a:pathLst>
              <a:path w="29757038" h="40832986">
                <a:moveTo>
                  <a:pt x="0" y="0"/>
                </a:moveTo>
                <a:lnTo>
                  <a:pt x="29757039" y="0"/>
                </a:lnTo>
                <a:lnTo>
                  <a:pt x="29757039" y="40832986"/>
                </a:lnTo>
                <a:lnTo>
                  <a:pt x="0" y="40832986"/>
                </a:lnTo>
                <a:lnTo>
                  <a:pt x="0" y="0"/>
                </a:lnTo>
                <a:close/>
              </a:path>
            </a:pathLst>
          </a:custGeom>
          <a:blipFill>
            <a:blip r:embed="rId2"/>
            <a:stretch>
              <a:fillRect/>
            </a:stretch>
          </a:blipFill>
        </p:spPr>
      </p:sp>
      <p:sp>
        <p:nvSpPr>
          <p:cNvPr id="3" name="Freeform 3"/>
          <p:cNvSpPr/>
          <p:nvPr/>
        </p:nvSpPr>
        <p:spPr>
          <a:xfrm rot="5400000">
            <a:off x="-5090698" y="-9190971"/>
            <a:ext cx="30620738" cy="20439343"/>
          </a:xfrm>
          <a:custGeom>
            <a:avLst/>
            <a:gdLst/>
            <a:ahLst/>
            <a:cxnLst/>
            <a:rect l="l" t="t" r="r" b="b"/>
            <a:pathLst>
              <a:path w="30620738" h="20439343">
                <a:moveTo>
                  <a:pt x="0" y="0"/>
                </a:moveTo>
                <a:lnTo>
                  <a:pt x="30620739" y="0"/>
                </a:lnTo>
                <a:lnTo>
                  <a:pt x="30620739" y="20439342"/>
                </a:lnTo>
                <a:lnTo>
                  <a:pt x="0" y="2043934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9000"/>
            </a:blip>
            <a:stretch>
              <a:fillRect t="-38888" b="-38888"/>
            </a:stretch>
          </a:blipFill>
        </p:spPr>
      </p:sp>
      <p:sp>
        <p:nvSpPr>
          <p:cNvPr id="5" name="TextBox 5"/>
          <p:cNvSpPr txBox="1"/>
          <p:nvPr/>
        </p:nvSpPr>
        <p:spPr>
          <a:xfrm>
            <a:off x="264196" y="952500"/>
            <a:ext cx="5706795" cy="8348497"/>
          </a:xfrm>
          <a:prstGeom prst="rect">
            <a:avLst/>
          </a:prstGeom>
        </p:spPr>
        <p:txBody>
          <a:bodyPr lIns="0" tIns="0" rIns="0" bIns="0" rtlCol="0" anchor="t">
            <a:spAutoFit/>
          </a:bodyPr>
          <a:lstStyle/>
          <a:p>
            <a:pPr algn="ctr">
              <a:lnSpc>
                <a:spcPts val="6046"/>
              </a:lnSpc>
            </a:pPr>
            <a:r>
              <a:rPr lang="en-US" sz="4319" b="1" spc="4">
                <a:solidFill>
                  <a:srgbClr val="000000"/>
                </a:solidFill>
                <a:latin typeface="Bookmania Bold"/>
                <a:ea typeface="Bookmania Bold"/>
                <a:cs typeface="Bookmania Bold"/>
                <a:sym typeface="Bookmania Bold"/>
              </a:rPr>
              <a:t>She was already ten and she didn't like being carried anymore, not even by her father. She tried to wiggle loose from her father's arms but found that she couldn't. She saw that she had been bundled up in bedclothes.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710799" y="-12948306"/>
            <a:ext cx="29757038" cy="40832986"/>
          </a:xfrm>
          <a:custGeom>
            <a:avLst/>
            <a:gdLst/>
            <a:ahLst/>
            <a:cxnLst/>
            <a:rect l="l" t="t" r="r" b="b"/>
            <a:pathLst>
              <a:path w="29757038" h="40832986">
                <a:moveTo>
                  <a:pt x="0" y="0"/>
                </a:moveTo>
                <a:lnTo>
                  <a:pt x="29757038" y="0"/>
                </a:lnTo>
                <a:lnTo>
                  <a:pt x="29757038" y="40832986"/>
                </a:lnTo>
                <a:lnTo>
                  <a:pt x="0" y="40832986"/>
                </a:lnTo>
                <a:lnTo>
                  <a:pt x="0" y="0"/>
                </a:lnTo>
                <a:close/>
              </a:path>
            </a:pathLst>
          </a:custGeom>
          <a:blipFill>
            <a:blip r:embed="rId2"/>
            <a:stretch>
              <a:fillRect/>
            </a:stretch>
          </a:blipFill>
        </p:spPr>
      </p:sp>
      <p:sp>
        <p:nvSpPr>
          <p:cNvPr id="3" name="Freeform 3"/>
          <p:cNvSpPr/>
          <p:nvPr/>
        </p:nvSpPr>
        <p:spPr>
          <a:xfrm rot="5400000">
            <a:off x="-5090698" y="-9190971"/>
            <a:ext cx="30620738" cy="20439343"/>
          </a:xfrm>
          <a:custGeom>
            <a:avLst/>
            <a:gdLst/>
            <a:ahLst/>
            <a:cxnLst/>
            <a:rect l="l" t="t" r="r" b="b"/>
            <a:pathLst>
              <a:path w="30620738" h="20439343">
                <a:moveTo>
                  <a:pt x="0" y="0"/>
                </a:moveTo>
                <a:lnTo>
                  <a:pt x="30620739" y="0"/>
                </a:lnTo>
                <a:lnTo>
                  <a:pt x="30620739" y="20439342"/>
                </a:lnTo>
                <a:lnTo>
                  <a:pt x="0" y="2043934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9000"/>
            </a:blip>
            <a:stretch>
              <a:fillRect t="-38888" b="-38888"/>
            </a:stretch>
          </a:blipFill>
        </p:spPr>
      </p:sp>
      <p:sp>
        <p:nvSpPr>
          <p:cNvPr id="5" name="TextBox 5"/>
          <p:cNvSpPr txBox="1"/>
          <p:nvPr/>
        </p:nvSpPr>
        <p:spPr>
          <a:xfrm>
            <a:off x="264196" y="2929689"/>
            <a:ext cx="5706795" cy="4538497"/>
          </a:xfrm>
          <a:prstGeom prst="rect">
            <a:avLst/>
          </a:prstGeom>
        </p:spPr>
        <p:txBody>
          <a:bodyPr lIns="0" tIns="0" rIns="0" bIns="0" rtlCol="0" anchor="t">
            <a:spAutoFit/>
          </a:bodyPr>
          <a:lstStyle/>
          <a:p>
            <a:pPr algn="ctr">
              <a:lnSpc>
                <a:spcPts val="6046"/>
              </a:lnSpc>
            </a:pPr>
            <a:r>
              <a:rPr lang="en-US" sz="4319" b="1" spc="4">
                <a:solidFill>
                  <a:srgbClr val="000000"/>
                </a:solidFill>
                <a:latin typeface="Bookmania Bold"/>
                <a:ea typeface="Bookmania Bold"/>
                <a:cs typeface="Bookmania Bold"/>
                <a:sym typeface="Bookmania Bold"/>
              </a:rPr>
              <a:t>She was turning in her father's arms to ask him where they were going when she saw the many silent Japanese.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842897" y="-26994723"/>
            <a:ext cx="29757038" cy="40832986"/>
          </a:xfrm>
          <a:custGeom>
            <a:avLst/>
            <a:gdLst/>
            <a:ahLst/>
            <a:cxnLst/>
            <a:rect l="l" t="t" r="r" b="b"/>
            <a:pathLst>
              <a:path w="29757038" h="40832986">
                <a:moveTo>
                  <a:pt x="0" y="0"/>
                </a:moveTo>
                <a:lnTo>
                  <a:pt x="29757038" y="0"/>
                </a:lnTo>
                <a:lnTo>
                  <a:pt x="29757038" y="40832986"/>
                </a:lnTo>
                <a:lnTo>
                  <a:pt x="0" y="40832986"/>
                </a:lnTo>
                <a:lnTo>
                  <a:pt x="0" y="0"/>
                </a:lnTo>
                <a:close/>
              </a:path>
            </a:pathLst>
          </a:custGeom>
          <a:blipFill>
            <a:blip r:embed="rId2"/>
            <a:stretch>
              <a:fillRect/>
            </a:stretch>
          </a:blipFill>
        </p:spPr>
      </p:sp>
      <p:sp>
        <p:nvSpPr>
          <p:cNvPr id="3" name="Freeform 3"/>
          <p:cNvSpPr/>
          <p:nvPr/>
        </p:nvSpPr>
        <p:spPr>
          <a:xfrm rot="5400000">
            <a:off x="-5090698" y="-9190971"/>
            <a:ext cx="30620738" cy="20439343"/>
          </a:xfrm>
          <a:custGeom>
            <a:avLst/>
            <a:gdLst/>
            <a:ahLst/>
            <a:cxnLst/>
            <a:rect l="l" t="t" r="r" b="b"/>
            <a:pathLst>
              <a:path w="30620738" h="20439343">
                <a:moveTo>
                  <a:pt x="0" y="0"/>
                </a:moveTo>
                <a:lnTo>
                  <a:pt x="30620739" y="0"/>
                </a:lnTo>
                <a:lnTo>
                  <a:pt x="30620739" y="20439342"/>
                </a:lnTo>
                <a:lnTo>
                  <a:pt x="0" y="2043934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9000"/>
            </a:blip>
            <a:stretch>
              <a:fillRect t="-38888" b="-38888"/>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a:off x="-1114070" y="1957402"/>
            <a:ext cx="20516139" cy="28445254"/>
          </a:xfrm>
          <a:custGeom>
            <a:avLst/>
            <a:gdLst/>
            <a:ahLst/>
            <a:cxnLst/>
            <a:rect l="l" t="t" r="r" b="b"/>
            <a:pathLst>
              <a:path w="20516139" h="28445254">
                <a:moveTo>
                  <a:pt x="0" y="0"/>
                </a:moveTo>
                <a:lnTo>
                  <a:pt x="20516140" y="0"/>
                </a:lnTo>
                <a:lnTo>
                  <a:pt x="20516140" y="28445254"/>
                </a:lnTo>
                <a:lnTo>
                  <a:pt x="0" y="28445254"/>
                </a:lnTo>
                <a:lnTo>
                  <a:pt x="0" y="0"/>
                </a:lnTo>
                <a:close/>
              </a:path>
            </a:pathLst>
          </a:custGeom>
          <a:blipFill>
            <a:blip r:embed="rId3"/>
            <a:stretch>
              <a:fillRect/>
            </a:stretch>
          </a:blipFill>
        </p:spPr>
      </p:sp>
      <p:sp>
        <p:nvSpPr>
          <p:cNvPr id="4" name="Freeform 4"/>
          <p:cNvSpPr/>
          <p:nvPr/>
        </p:nvSpPr>
        <p:spPr>
          <a:xfrm flipV="1">
            <a:off x="-7002990" y="-3466726"/>
            <a:ext cx="30620738" cy="20439343"/>
          </a:xfrm>
          <a:custGeom>
            <a:avLst/>
            <a:gdLst/>
            <a:ahLst/>
            <a:cxnLst/>
            <a:rect l="l" t="t" r="r" b="b"/>
            <a:pathLst>
              <a:path w="30620738" h="20439343">
                <a:moveTo>
                  <a:pt x="0" y="20439343"/>
                </a:moveTo>
                <a:lnTo>
                  <a:pt x="30620739" y="20439343"/>
                </a:lnTo>
                <a:lnTo>
                  <a:pt x="30620739" y="0"/>
                </a:lnTo>
                <a:lnTo>
                  <a:pt x="0" y="0"/>
                </a:lnTo>
                <a:lnTo>
                  <a:pt x="0" y="20439343"/>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152400"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6" name="TextBox 6"/>
          <p:cNvSpPr txBox="1"/>
          <p:nvPr/>
        </p:nvSpPr>
        <p:spPr>
          <a:xfrm>
            <a:off x="1028700" y="243216"/>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She couldn't ask any more. Then she saw her mother: how pale she was, and distraught. Her father told her to go to sleep right in his arms. She tried to but couldn't.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rot="2700000">
            <a:off x="3750996" y="-7928879"/>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4" name="Freeform 4">
            <a:hlinkClick r:id="rId4" action="ppaction://hlinksldjump"/>
          </p:cNvPr>
          <p:cNvSpPr/>
          <p:nvPr/>
        </p:nvSpPr>
        <p:spPr>
          <a:xfrm>
            <a:off x="1602897" y="51435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5" name="Freeform 5">
            <a:hlinkClick r:id="rId6" action="ppaction://hlinksldjump"/>
          </p:cNvPr>
          <p:cNvSpPr/>
          <p:nvPr/>
        </p:nvSpPr>
        <p:spPr>
          <a:xfrm>
            <a:off x="7072937" y="6111003"/>
            <a:ext cx="4142126" cy="2179794"/>
          </a:xfrm>
          <a:custGeom>
            <a:avLst/>
            <a:gdLst/>
            <a:ahLst/>
            <a:cxnLst/>
            <a:rect l="l" t="t" r="r" b="b"/>
            <a:pathLst>
              <a:path w="4142126" h="2179794">
                <a:moveTo>
                  <a:pt x="0" y="0"/>
                </a:moveTo>
                <a:lnTo>
                  <a:pt x="4142126" y="0"/>
                </a:lnTo>
                <a:lnTo>
                  <a:pt x="4142126" y="2179794"/>
                </a:lnTo>
                <a:lnTo>
                  <a:pt x="0" y="2179794"/>
                </a:lnTo>
                <a:lnTo>
                  <a:pt x="0" y="0"/>
                </a:lnTo>
                <a:close/>
              </a:path>
            </a:pathLst>
          </a:custGeom>
          <a:blipFill>
            <a:blip r:embed="rId7"/>
            <a:stretch>
              <a:fillRect/>
            </a:stretch>
          </a:blipFill>
        </p:spPr>
      </p:sp>
      <p:sp>
        <p:nvSpPr>
          <p:cNvPr id="6" name="Freeform 6">
            <a:hlinkClick r:id="rId6" action="ppaction://hlinksldjump"/>
          </p:cNvPr>
          <p:cNvSpPr/>
          <p:nvPr/>
        </p:nvSpPr>
        <p:spPr>
          <a:xfrm>
            <a:off x="12575316" y="5903823"/>
            <a:ext cx="3891230" cy="2594153"/>
          </a:xfrm>
          <a:custGeom>
            <a:avLst/>
            <a:gdLst/>
            <a:ahLst/>
            <a:cxnLst/>
            <a:rect l="l" t="t" r="r" b="b"/>
            <a:pathLst>
              <a:path w="3891230" h="2594153">
                <a:moveTo>
                  <a:pt x="0" y="0"/>
                </a:moveTo>
                <a:lnTo>
                  <a:pt x="3891230" y="0"/>
                </a:lnTo>
                <a:lnTo>
                  <a:pt x="3891230" y="2594154"/>
                </a:lnTo>
                <a:lnTo>
                  <a:pt x="0" y="2594154"/>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7" name="TextBox 7"/>
          <p:cNvSpPr txBox="1"/>
          <p:nvPr/>
        </p:nvSpPr>
        <p:spPr>
          <a:xfrm>
            <a:off x="1821454" y="3307772"/>
            <a:ext cx="14645092" cy="1835728"/>
          </a:xfrm>
          <a:prstGeom prst="rect">
            <a:avLst/>
          </a:prstGeom>
        </p:spPr>
        <p:txBody>
          <a:bodyPr lIns="0" tIns="0" rIns="0" bIns="0" rtlCol="0" anchor="t">
            <a:spAutoFit/>
          </a:bodyPr>
          <a:lstStyle/>
          <a:p>
            <a:pPr algn="ctr">
              <a:lnSpc>
                <a:spcPts val="7493"/>
              </a:lnSpc>
            </a:pPr>
            <a:r>
              <a:rPr lang="en-US" sz="5352" b="1" spc="5">
                <a:solidFill>
                  <a:srgbClr val="000000"/>
                </a:solidFill>
                <a:latin typeface="Bookmania Bold"/>
                <a:ea typeface="Bookmania Bold"/>
                <a:cs typeface="Bookmania Bold"/>
                <a:sym typeface="Bookmania Bold"/>
              </a:rPr>
              <a:t>Based on the POV exposition, which country might be invading the country?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a:off x="-1114070" y="-8082043"/>
            <a:ext cx="20516139" cy="28445254"/>
          </a:xfrm>
          <a:custGeom>
            <a:avLst/>
            <a:gdLst/>
            <a:ahLst/>
            <a:cxnLst/>
            <a:rect l="l" t="t" r="r" b="b"/>
            <a:pathLst>
              <a:path w="20516139" h="28445254">
                <a:moveTo>
                  <a:pt x="0" y="0"/>
                </a:moveTo>
                <a:lnTo>
                  <a:pt x="20516140" y="0"/>
                </a:lnTo>
                <a:lnTo>
                  <a:pt x="20516140" y="28445253"/>
                </a:lnTo>
                <a:lnTo>
                  <a:pt x="0" y="28445253"/>
                </a:lnTo>
                <a:lnTo>
                  <a:pt x="0" y="0"/>
                </a:lnTo>
                <a:close/>
              </a:path>
            </a:pathLst>
          </a:custGeom>
          <a:blipFill>
            <a:blip r:embed="rId3"/>
            <a:stretch>
              <a:fillRect/>
            </a:stretch>
          </a:blipFill>
        </p:spPr>
      </p:sp>
      <p:sp>
        <p:nvSpPr>
          <p:cNvPr id="4" name="Freeform 4"/>
          <p:cNvSpPr/>
          <p:nvPr/>
        </p:nvSpPr>
        <p:spPr>
          <a:xfrm flipV="1">
            <a:off x="-7002990" y="-1793485"/>
            <a:ext cx="30620738" cy="20439343"/>
          </a:xfrm>
          <a:custGeom>
            <a:avLst/>
            <a:gdLst/>
            <a:ahLst/>
            <a:cxnLst/>
            <a:rect l="l" t="t" r="r" b="b"/>
            <a:pathLst>
              <a:path w="30620738" h="20439343">
                <a:moveTo>
                  <a:pt x="0" y="20439342"/>
                </a:moveTo>
                <a:lnTo>
                  <a:pt x="30620739" y="20439342"/>
                </a:lnTo>
                <a:lnTo>
                  <a:pt x="30620739" y="0"/>
                </a:lnTo>
                <a:lnTo>
                  <a:pt x="0" y="0"/>
                </a:lnTo>
                <a:lnTo>
                  <a:pt x="0" y="20439342"/>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152400"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6" name="TextBox 6"/>
          <p:cNvSpPr txBox="1"/>
          <p:nvPr/>
        </p:nvSpPr>
        <p:spPr>
          <a:xfrm>
            <a:off x="1028700" y="243216"/>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The Japanese said: Come. At the door, her mother saw the lovely vivid yellow shawl and her mother asked the Japanese if she might not take it along with her.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2" t="-126012" b="-20665"/>
            </a:stretch>
          </a:blipFill>
        </p:spPr>
      </p:sp>
      <p:sp>
        <p:nvSpPr>
          <p:cNvPr id="3" name="Freeform 3"/>
          <p:cNvSpPr/>
          <p:nvPr/>
        </p:nvSpPr>
        <p:spPr>
          <a:xfrm>
            <a:off x="7900632" y="-2267088"/>
            <a:ext cx="14152840" cy="10044794"/>
          </a:xfrm>
          <a:custGeom>
            <a:avLst/>
            <a:gdLst/>
            <a:ahLst/>
            <a:cxnLst/>
            <a:rect l="l" t="t" r="r" b="b"/>
            <a:pathLst>
              <a:path w="14152840" h="10044794">
                <a:moveTo>
                  <a:pt x="0" y="0"/>
                </a:moveTo>
                <a:lnTo>
                  <a:pt x="14152840" y="0"/>
                </a:lnTo>
                <a:lnTo>
                  <a:pt x="14152840" y="10044794"/>
                </a:lnTo>
                <a:lnTo>
                  <a:pt x="0" y="10044794"/>
                </a:lnTo>
                <a:lnTo>
                  <a:pt x="0" y="0"/>
                </a:lnTo>
                <a:close/>
              </a:path>
            </a:pathLst>
          </a:custGeom>
          <a:blipFill>
            <a:blip r:embed="rId3"/>
            <a:stretch>
              <a:fillRect t="-5918" b="-5918"/>
            </a:stretch>
          </a:blipFill>
        </p:spPr>
      </p:sp>
      <p:sp>
        <p:nvSpPr>
          <p:cNvPr id="4" name="TextBox 4"/>
          <p:cNvSpPr txBox="1"/>
          <p:nvPr/>
        </p:nvSpPr>
        <p:spPr>
          <a:xfrm>
            <a:off x="11350219" y="708593"/>
            <a:ext cx="6621897" cy="4026758"/>
          </a:xfrm>
          <a:prstGeom prst="rect">
            <a:avLst/>
          </a:prstGeom>
        </p:spPr>
        <p:txBody>
          <a:bodyPr lIns="0" tIns="0" rIns="0" bIns="0" rtlCol="0" anchor="t">
            <a:spAutoFit/>
          </a:bodyPr>
          <a:lstStyle/>
          <a:p>
            <a:pPr algn="ctr">
              <a:lnSpc>
                <a:spcPts val="5377"/>
              </a:lnSpc>
            </a:pPr>
            <a:r>
              <a:rPr lang="en-US" sz="3841" b="1">
                <a:solidFill>
                  <a:srgbClr val="000000"/>
                </a:solidFill>
                <a:latin typeface="Bookmania Bold"/>
                <a:ea typeface="Bookmania Bold"/>
                <a:cs typeface="Bookmania Bold"/>
                <a:sym typeface="Bookmania Bold"/>
              </a:rPr>
              <a:t>Inside, it was very cool. And it wasn't dim at all. Light came from the front door and the open side entrance. There was a central skylight above the system of stairs.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a:off x="-1114070" y="-16844542"/>
            <a:ext cx="20516139" cy="28445254"/>
          </a:xfrm>
          <a:custGeom>
            <a:avLst/>
            <a:gdLst/>
            <a:ahLst/>
            <a:cxnLst/>
            <a:rect l="l" t="t" r="r" b="b"/>
            <a:pathLst>
              <a:path w="20516139" h="28445254">
                <a:moveTo>
                  <a:pt x="0" y="0"/>
                </a:moveTo>
                <a:lnTo>
                  <a:pt x="20516140" y="0"/>
                </a:lnTo>
                <a:lnTo>
                  <a:pt x="20516140" y="28445254"/>
                </a:lnTo>
                <a:lnTo>
                  <a:pt x="0" y="28445254"/>
                </a:lnTo>
                <a:lnTo>
                  <a:pt x="0" y="0"/>
                </a:lnTo>
                <a:close/>
              </a:path>
            </a:pathLst>
          </a:custGeom>
          <a:blipFill>
            <a:blip r:embed="rId3"/>
            <a:stretch>
              <a:fillRect/>
            </a:stretch>
          </a:blipFill>
        </p:spPr>
      </p:sp>
      <p:sp>
        <p:nvSpPr>
          <p:cNvPr id="4" name="Freeform 4"/>
          <p:cNvSpPr/>
          <p:nvPr/>
        </p:nvSpPr>
        <p:spPr>
          <a:xfrm flipV="1">
            <a:off x="-6958957" y="-2621915"/>
            <a:ext cx="30620738" cy="20439343"/>
          </a:xfrm>
          <a:custGeom>
            <a:avLst/>
            <a:gdLst/>
            <a:ahLst/>
            <a:cxnLst/>
            <a:rect l="l" t="t" r="r" b="b"/>
            <a:pathLst>
              <a:path w="30620738" h="20439343">
                <a:moveTo>
                  <a:pt x="0" y="20439343"/>
                </a:moveTo>
                <a:lnTo>
                  <a:pt x="30620738" y="20439343"/>
                </a:lnTo>
                <a:lnTo>
                  <a:pt x="30620738" y="0"/>
                </a:lnTo>
                <a:lnTo>
                  <a:pt x="0" y="0"/>
                </a:lnTo>
                <a:lnTo>
                  <a:pt x="0" y="20439343"/>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152400" y="1524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6" name="TextBox 6"/>
          <p:cNvSpPr txBox="1"/>
          <p:nvPr/>
        </p:nvSpPr>
        <p:spPr>
          <a:xfrm>
            <a:off x="1028700" y="243216"/>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The Japanese said: All right. Her mother wrapped the shawl about her; the night was cold, the air struck at her face where it was exposed.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076076" y="-14693476"/>
            <a:ext cx="20440152" cy="30450878"/>
          </a:xfrm>
          <a:custGeom>
            <a:avLst/>
            <a:gdLst/>
            <a:ahLst/>
            <a:cxnLst/>
            <a:rect l="l" t="t" r="r" b="b"/>
            <a:pathLst>
              <a:path w="20440152" h="30450878">
                <a:moveTo>
                  <a:pt x="0" y="0"/>
                </a:moveTo>
                <a:lnTo>
                  <a:pt x="20440152" y="0"/>
                </a:lnTo>
                <a:lnTo>
                  <a:pt x="20440152" y="30450877"/>
                </a:lnTo>
                <a:lnTo>
                  <a:pt x="0" y="30450877"/>
                </a:lnTo>
                <a:lnTo>
                  <a:pt x="0" y="0"/>
                </a:lnTo>
                <a:close/>
              </a:path>
            </a:pathLst>
          </a:custGeom>
          <a:blipFill>
            <a:blip r:embed="rId2"/>
            <a:stretch>
              <a:fillRect/>
            </a:stretch>
          </a:blipFill>
        </p:spPr>
      </p:sp>
      <p:sp>
        <p:nvSpPr>
          <p:cNvPr id="3" name="Freeform 3"/>
          <p:cNvSpPr/>
          <p:nvPr/>
        </p:nvSpPr>
        <p:spPr>
          <a:xfrm flipV="1">
            <a:off x="-6166369" y="-2777743"/>
            <a:ext cx="30620738" cy="20439343"/>
          </a:xfrm>
          <a:custGeom>
            <a:avLst/>
            <a:gdLst/>
            <a:ahLst/>
            <a:cxnLst/>
            <a:rect l="l" t="t" r="r" b="b"/>
            <a:pathLst>
              <a:path w="30620738" h="20439343">
                <a:moveTo>
                  <a:pt x="0" y="20439342"/>
                </a:moveTo>
                <a:lnTo>
                  <a:pt x="30620738" y="20439342"/>
                </a:lnTo>
                <a:lnTo>
                  <a:pt x="30620738" y="0"/>
                </a:lnTo>
                <a:lnTo>
                  <a:pt x="0" y="0"/>
                </a:lnTo>
                <a:lnTo>
                  <a:pt x="0" y="20439342"/>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9000"/>
            </a:blip>
            <a:stretch>
              <a:fillRect t="-38888" b="-38888"/>
            </a:stretch>
          </a:blipFill>
        </p:spPr>
      </p:sp>
      <p:sp>
        <p:nvSpPr>
          <p:cNvPr id="5" name="TextBox 5"/>
          <p:cNvSpPr txBox="1"/>
          <p:nvPr/>
        </p:nvSpPr>
        <p:spPr>
          <a:xfrm>
            <a:off x="1028700" y="446238"/>
            <a:ext cx="16230600" cy="160670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It became even harder to try to get to sleep. She watched the many silent Japanese from her father's shoulder.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840761" y="-15335935"/>
            <a:ext cx="21969522" cy="32729269"/>
          </a:xfrm>
          <a:custGeom>
            <a:avLst/>
            <a:gdLst/>
            <a:ahLst/>
            <a:cxnLst/>
            <a:rect l="l" t="t" r="r" b="b"/>
            <a:pathLst>
              <a:path w="21969522" h="32729269">
                <a:moveTo>
                  <a:pt x="0" y="0"/>
                </a:moveTo>
                <a:lnTo>
                  <a:pt x="21969522" y="0"/>
                </a:lnTo>
                <a:lnTo>
                  <a:pt x="21969522" y="32729270"/>
                </a:lnTo>
                <a:lnTo>
                  <a:pt x="0" y="32729270"/>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166369" y="-7665368"/>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7311270"/>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They walked a long time; they reached a big house. The Japanese took them to a large room and left them there. In the room it was very bright; it was also very bare.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404695" y="0"/>
            <a:ext cx="19097390" cy="28450488"/>
          </a:xfrm>
          <a:custGeom>
            <a:avLst/>
            <a:gdLst/>
            <a:ahLst/>
            <a:cxnLst/>
            <a:rect l="l" t="t" r="r" b="b"/>
            <a:pathLst>
              <a:path w="19097390" h="28450488">
                <a:moveTo>
                  <a:pt x="0" y="0"/>
                </a:moveTo>
                <a:lnTo>
                  <a:pt x="19097390" y="0"/>
                </a:lnTo>
                <a:lnTo>
                  <a:pt x="19097390" y="28450488"/>
                </a:lnTo>
                <a:lnTo>
                  <a:pt x="0" y="28450488"/>
                </a:lnTo>
                <a:lnTo>
                  <a:pt x="0" y="0"/>
                </a:lnTo>
                <a:close/>
              </a:path>
            </a:pathLst>
          </a:custGeom>
          <a:blipFill>
            <a:blip r:embed="rId2"/>
            <a:stretch>
              <a:fillRect/>
            </a:stretch>
          </a:blipFill>
        </p:spPr>
      </p:sp>
      <p:sp>
        <p:nvSpPr>
          <p:cNvPr id="3" name="Freeform 3"/>
          <p:cNvSpPr/>
          <p:nvPr/>
        </p:nvSpPr>
        <p:spPr>
          <a:xfrm>
            <a:off x="-6166369" y="-7887340"/>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7041997"/>
            <a:ext cx="16230600" cy="324500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She watched her mother walk around the enormous room. Her mother stopped beside the door and stood on tiptoe and reached up with her arms to hang the shawl from a peg high up on the wall.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743126"/>
            <a:ext cx="19097390" cy="28450488"/>
          </a:xfrm>
          <a:custGeom>
            <a:avLst/>
            <a:gdLst/>
            <a:ahLst/>
            <a:cxnLst/>
            <a:rect l="l" t="t" r="r" b="b"/>
            <a:pathLst>
              <a:path w="19097390" h="28450488">
                <a:moveTo>
                  <a:pt x="0" y="0"/>
                </a:moveTo>
                <a:lnTo>
                  <a:pt x="19097390" y="0"/>
                </a:lnTo>
                <a:lnTo>
                  <a:pt x="19097390" y="28450487"/>
                </a:lnTo>
                <a:lnTo>
                  <a:pt x="0" y="28450487"/>
                </a:lnTo>
                <a:lnTo>
                  <a:pt x="0" y="0"/>
                </a:lnTo>
                <a:close/>
              </a:path>
            </a:pathLst>
          </a:custGeom>
          <a:blipFill>
            <a:blip r:embed="rId2"/>
            <a:stretch>
              <a:fillRect/>
            </a:stretch>
          </a:blipFill>
        </p:spPr>
      </p:sp>
      <p:sp>
        <p:nvSpPr>
          <p:cNvPr id="3" name="Freeform 3"/>
          <p:cNvSpPr/>
          <p:nvPr/>
        </p:nvSpPr>
        <p:spPr>
          <a:xfrm>
            <a:off x="-6166369" y="-7887340"/>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433395" y="7451572"/>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Then she tried looking without blinking at the big bulb hanging by a cord from the roof. Her eyes hurt. She tried to sleep but couldn't sleep.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28700" y="4753502"/>
            <a:ext cx="16230600" cy="2170647"/>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She told her father, then her mother, that she couldn't sleep. They sat on the cot beside her to lull her to sleep. The light was too bright; the room was big and strange.</a:t>
            </a:r>
          </a:p>
        </p:txBody>
      </p:sp>
      <p:sp>
        <p:nvSpPr>
          <p:cNvPr id="4" name="Freeform 4"/>
          <p:cNvSpPr/>
          <p:nvPr/>
        </p:nvSpPr>
        <p:spPr>
          <a:xfrm rot="2700000">
            <a:off x="3750996" y="-6846714"/>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5" name="Freeform 5"/>
          <p:cNvSpPr/>
          <p:nvPr/>
        </p:nvSpPr>
        <p:spPr>
          <a:xfrm>
            <a:off x="16323519" y="7657573"/>
            <a:ext cx="1871561" cy="1176744"/>
          </a:xfrm>
          <a:custGeom>
            <a:avLst/>
            <a:gdLst/>
            <a:ahLst/>
            <a:cxnLst/>
            <a:rect l="l" t="t" r="r" b="b"/>
            <a:pathLst>
              <a:path w="1871561" h="1176744">
                <a:moveTo>
                  <a:pt x="0" y="0"/>
                </a:moveTo>
                <a:lnTo>
                  <a:pt x="1871562" y="0"/>
                </a:lnTo>
                <a:lnTo>
                  <a:pt x="1871562"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28700" y="3426669"/>
            <a:ext cx="16230600" cy="143722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What object appears repeatedly in the three points of view in the short story?</a:t>
            </a:r>
          </a:p>
        </p:txBody>
      </p:sp>
      <p:sp>
        <p:nvSpPr>
          <p:cNvPr id="4" name="Freeform 4"/>
          <p:cNvSpPr/>
          <p:nvPr/>
        </p:nvSpPr>
        <p:spPr>
          <a:xfrm rot="2700000">
            <a:off x="4360297" y="-8585229"/>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5" name="Freeform 5">
            <a:hlinkClick r:id="rId4" action="ppaction://hlinksldjump"/>
          </p:cNvPr>
          <p:cNvSpPr/>
          <p:nvPr/>
        </p:nvSpPr>
        <p:spPr>
          <a:xfrm>
            <a:off x="1860721" y="5406035"/>
            <a:ext cx="3494301" cy="3030512"/>
          </a:xfrm>
          <a:custGeom>
            <a:avLst/>
            <a:gdLst/>
            <a:ahLst/>
            <a:cxnLst/>
            <a:rect l="l" t="t" r="r" b="b"/>
            <a:pathLst>
              <a:path w="3494301" h="3030512">
                <a:moveTo>
                  <a:pt x="0" y="0"/>
                </a:moveTo>
                <a:lnTo>
                  <a:pt x="3494300" y="0"/>
                </a:lnTo>
                <a:lnTo>
                  <a:pt x="3494300" y="3030512"/>
                </a:lnTo>
                <a:lnTo>
                  <a:pt x="0" y="3030512"/>
                </a:lnTo>
                <a:lnTo>
                  <a:pt x="0" y="0"/>
                </a:lnTo>
                <a:close/>
              </a:path>
            </a:pathLst>
          </a:custGeom>
          <a:blipFill>
            <a:blip r:embed="rId5"/>
            <a:stretch>
              <a:fillRect/>
            </a:stretch>
          </a:blipFill>
        </p:spPr>
      </p:sp>
      <p:sp>
        <p:nvSpPr>
          <p:cNvPr id="6" name="Freeform 6">
            <a:hlinkClick r:id="rId4" action="ppaction://hlinksldjump"/>
          </p:cNvPr>
          <p:cNvSpPr/>
          <p:nvPr/>
        </p:nvSpPr>
        <p:spPr>
          <a:xfrm>
            <a:off x="8002847" y="5126696"/>
            <a:ext cx="2282307" cy="3851995"/>
          </a:xfrm>
          <a:custGeom>
            <a:avLst/>
            <a:gdLst/>
            <a:ahLst/>
            <a:cxnLst/>
            <a:rect l="l" t="t" r="r" b="b"/>
            <a:pathLst>
              <a:path w="2282307" h="3851995">
                <a:moveTo>
                  <a:pt x="0" y="0"/>
                </a:moveTo>
                <a:lnTo>
                  <a:pt x="2282306" y="0"/>
                </a:lnTo>
                <a:lnTo>
                  <a:pt x="2282306" y="3851995"/>
                </a:lnTo>
                <a:lnTo>
                  <a:pt x="0" y="3851995"/>
                </a:lnTo>
                <a:lnTo>
                  <a:pt x="0" y="0"/>
                </a:lnTo>
                <a:close/>
              </a:path>
            </a:pathLst>
          </a:custGeom>
          <a:blipFill>
            <a:blip r:embed="rId6"/>
            <a:stretch>
              <a:fillRect/>
            </a:stretch>
          </a:blipFill>
        </p:spPr>
      </p:sp>
      <p:sp>
        <p:nvSpPr>
          <p:cNvPr id="7" name="Freeform 7">
            <a:hlinkClick r:id="rId7" action="ppaction://hlinksldjump"/>
          </p:cNvPr>
          <p:cNvSpPr/>
          <p:nvPr/>
        </p:nvSpPr>
        <p:spPr>
          <a:xfrm>
            <a:off x="13447452" y="4863891"/>
            <a:ext cx="2170557" cy="4114800"/>
          </a:xfrm>
          <a:custGeom>
            <a:avLst/>
            <a:gdLst/>
            <a:ahLst/>
            <a:cxnLst/>
            <a:rect l="l" t="t" r="r" b="b"/>
            <a:pathLst>
              <a:path w="2170557" h="4114800">
                <a:moveTo>
                  <a:pt x="0" y="0"/>
                </a:moveTo>
                <a:lnTo>
                  <a:pt x="2170557" y="0"/>
                </a:lnTo>
                <a:lnTo>
                  <a:pt x="2170557" y="4114800"/>
                </a:lnTo>
                <a:lnTo>
                  <a:pt x="0" y="4114800"/>
                </a:lnTo>
                <a:lnTo>
                  <a:pt x="0" y="0"/>
                </a:lnTo>
                <a:close/>
              </a:path>
            </a:pathLst>
          </a:custGeom>
          <a:blipFill>
            <a:blip r:embed="rId8"/>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51135" y="-11580809"/>
            <a:ext cx="19590270" cy="29184759"/>
          </a:xfrm>
          <a:custGeom>
            <a:avLst/>
            <a:gdLst/>
            <a:ahLst/>
            <a:cxnLst/>
            <a:rect l="l" t="t" r="r" b="b"/>
            <a:pathLst>
              <a:path w="19590270" h="29184759">
                <a:moveTo>
                  <a:pt x="0" y="0"/>
                </a:moveTo>
                <a:lnTo>
                  <a:pt x="19590270" y="0"/>
                </a:lnTo>
                <a:lnTo>
                  <a:pt x="19590270" y="29184759"/>
                </a:lnTo>
                <a:lnTo>
                  <a:pt x="0" y="29184759"/>
                </a:lnTo>
                <a:lnTo>
                  <a:pt x="0" y="0"/>
                </a:lnTo>
                <a:close/>
              </a:path>
            </a:pathLst>
          </a:custGeom>
          <a:blipFill>
            <a:blip r:embed="rId2"/>
            <a:stretch>
              <a:fillRect/>
            </a:stretch>
          </a:blipFill>
        </p:spPr>
      </p:sp>
      <p:sp>
        <p:nvSpPr>
          <p:cNvPr id="3" name="Freeform 3"/>
          <p:cNvSpPr/>
          <p:nvPr/>
        </p:nvSpPr>
        <p:spPr>
          <a:xfrm>
            <a:off x="0" y="-4095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166369" y="-7887340"/>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345330" y="7099311"/>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Then the Japanese returned. Her mother stood up, stooped and kissed her, told her to be a good girl and sleep; and left with the Japanese.</a:t>
            </a:r>
          </a:p>
        </p:txBody>
      </p:sp>
    </p:spTree>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74561" y="0"/>
            <a:ext cx="18462561" cy="27504746"/>
          </a:xfrm>
          <a:custGeom>
            <a:avLst/>
            <a:gdLst/>
            <a:ahLst/>
            <a:cxnLst/>
            <a:rect l="l" t="t" r="r" b="b"/>
            <a:pathLst>
              <a:path w="18462561" h="27504746">
                <a:moveTo>
                  <a:pt x="0" y="0"/>
                </a:moveTo>
                <a:lnTo>
                  <a:pt x="18462561" y="0"/>
                </a:lnTo>
                <a:lnTo>
                  <a:pt x="18462561" y="27504746"/>
                </a:lnTo>
                <a:lnTo>
                  <a:pt x="0" y="27504746"/>
                </a:lnTo>
                <a:lnTo>
                  <a:pt x="0" y="0"/>
                </a:lnTo>
                <a:close/>
              </a:path>
            </a:pathLst>
          </a:custGeom>
          <a:blipFill>
            <a:blip r:embed="rId2"/>
            <a:stretch>
              <a:fillRect/>
            </a:stretch>
          </a:blipFill>
        </p:spPr>
      </p:sp>
      <p:sp>
        <p:nvSpPr>
          <p:cNvPr id="3" name="Freeform 3"/>
          <p:cNvSpPr/>
          <p:nvPr/>
        </p:nvSpPr>
        <p:spPr>
          <a:xfrm>
            <a:off x="0" y="-4095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253650" y="-6686970"/>
            <a:ext cx="30620738" cy="20439343"/>
          </a:xfrm>
          <a:custGeom>
            <a:avLst/>
            <a:gdLst/>
            <a:ahLst/>
            <a:cxnLst/>
            <a:rect l="l" t="t" r="r" b="b"/>
            <a:pathLst>
              <a:path w="30620738" h="20439343">
                <a:moveTo>
                  <a:pt x="0" y="0"/>
                </a:moveTo>
                <a:lnTo>
                  <a:pt x="30620739" y="0"/>
                </a:lnTo>
                <a:lnTo>
                  <a:pt x="30620739"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8412086"/>
            <a:ext cx="16230600" cy="160670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She looked at the shawl on the peg high up on the wall beside the shut door. Then her father told her to go to sleep.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74561" y="-8608873"/>
            <a:ext cx="18462561" cy="27504746"/>
          </a:xfrm>
          <a:custGeom>
            <a:avLst/>
            <a:gdLst/>
            <a:ahLst/>
            <a:cxnLst/>
            <a:rect l="l" t="t" r="r" b="b"/>
            <a:pathLst>
              <a:path w="18462561" h="27504746">
                <a:moveTo>
                  <a:pt x="0" y="0"/>
                </a:moveTo>
                <a:lnTo>
                  <a:pt x="18462561" y="0"/>
                </a:lnTo>
                <a:lnTo>
                  <a:pt x="18462561" y="27504746"/>
                </a:lnTo>
                <a:lnTo>
                  <a:pt x="0" y="27504746"/>
                </a:lnTo>
                <a:lnTo>
                  <a:pt x="0" y="0"/>
                </a:lnTo>
                <a:close/>
              </a:path>
            </a:pathLst>
          </a:custGeom>
          <a:blipFill>
            <a:blip r:embed="rId2"/>
            <a:stretch>
              <a:fillRect/>
            </a:stretch>
          </a:blipFill>
        </p:spPr>
      </p:sp>
      <p:sp>
        <p:nvSpPr>
          <p:cNvPr id="3" name="Freeform 3"/>
          <p:cNvSpPr/>
          <p:nvPr/>
        </p:nvSpPr>
        <p:spPr>
          <a:xfrm>
            <a:off x="0" y="-4095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253650" y="-6686970"/>
            <a:ext cx="30620738" cy="20439343"/>
          </a:xfrm>
          <a:custGeom>
            <a:avLst/>
            <a:gdLst/>
            <a:ahLst/>
            <a:cxnLst/>
            <a:rect l="l" t="t" r="r" b="b"/>
            <a:pathLst>
              <a:path w="30620738" h="20439343">
                <a:moveTo>
                  <a:pt x="0" y="0"/>
                </a:moveTo>
                <a:lnTo>
                  <a:pt x="30620739" y="0"/>
                </a:lnTo>
                <a:lnTo>
                  <a:pt x="30620739"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8270722"/>
            <a:ext cx="16230600" cy="160670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She heard her mother scream. It was so loud she thought her mother was back in the room with them.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2" t="-126012" b="-20665"/>
            </a:stretch>
          </a:blipFill>
        </p:spPr>
      </p:sp>
      <p:grpSp>
        <p:nvGrpSpPr>
          <p:cNvPr id="3" name="Group 3"/>
          <p:cNvGrpSpPr/>
          <p:nvPr/>
        </p:nvGrpSpPr>
        <p:grpSpPr>
          <a:xfrm>
            <a:off x="-2908212" y="-3656981"/>
            <a:ext cx="24104424" cy="17600962"/>
            <a:chOff x="0" y="0"/>
            <a:chExt cx="32139232" cy="23467949"/>
          </a:xfrm>
        </p:grpSpPr>
        <p:sp>
          <p:nvSpPr>
            <p:cNvPr id="4" name="Freeform 4"/>
            <p:cNvSpPr/>
            <p:nvPr/>
          </p:nvSpPr>
          <p:spPr>
            <a:xfrm rot="-5400000">
              <a:off x="5054711" y="-3616572"/>
              <a:ext cx="23467949" cy="30701092"/>
            </a:xfrm>
            <a:custGeom>
              <a:avLst/>
              <a:gdLst/>
              <a:ahLst/>
              <a:cxnLst/>
              <a:rect l="l" t="t" r="r" b="b"/>
              <a:pathLst>
                <a:path w="23467949" h="30701092">
                  <a:moveTo>
                    <a:pt x="0" y="0"/>
                  </a:moveTo>
                  <a:lnTo>
                    <a:pt x="23467949" y="0"/>
                  </a:lnTo>
                  <a:lnTo>
                    <a:pt x="23467949" y="30701093"/>
                  </a:lnTo>
                  <a:lnTo>
                    <a:pt x="0" y="30701093"/>
                  </a:lnTo>
                  <a:lnTo>
                    <a:pt x="0" y="0"/>
                  </a:lnTo>
                  <a:close/>
                </a:path>
              </a:pathLst>
            </a:custGeom>
            <a:blipFill>
              <a:blip r:embed="rId3"/>
              <a:stretch>
                <a:fillRect l="-24184" r="-6160"/>
              </a:stretch>
            </a:blipFill>
          </p:spPr>
        </p:sp>
        <p:sp>
          <p:nvSpPr>
            <p:cNvPr id="5" name="Freeform 5"/>
            <p:cNvSpPr/>
            <p:nvPr/>
          </p:nvSpPr>
          <p:spPr>
            <a:xfrm rot="-5400000">
              <a:off x="3616572" y="-3616572"/>
              <a:ext cx="23467949" cy="30701092"/>
            </a:xfrm>
            <a:custGeom>
              <a:avLst/>
              <a:gdLst/>
              <a:ahLst/>
              <a:cxnLst/>
              <a:rect l="l" t="t" r="r" b="b"/>
              <a:pathLst>
                <a:path w="23467949" h="30701092">
                  <a:moveTo>
                    <a:pt x="0" y="0"/>
                  </a:moveTo>
                  <a:lnTo>
                    <a:pt x="23467949" y="0"/>
                  </a:lnTo>
                  <a:lnTo>
                    <a:pt x="23467949" y="30701093"/>
                  </a:lnTo>
                  <a:lnTo>
                    <a:pt x="0" y="30701093"/>
                  </a:lnTo>
                  <a:lnTo>
                    <a:pt x="0" y="0"/>
                  </a:lnTo>
                  <a:close/>
                </a:path>
              </a:pathLst>
            </a:custGeom>
            <a:blipFill>
              <a:blip r:embed="rId3"/>
              <a:stretch>
                <a:fillRect l="-24184" r="-6160"/>
              </a:stretch>
            </a:blipFill>
          </p:spPr>
        </p:sp>
      </p:gr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92" t="-126012" b="-20665"/>
            </a:stretch>
          </a:blipFill>
        </p:spPr>
      </p:sp>
      <p:sp>
        <p:nvSpPr>
          <p:cNvPr id="7" name="TextBox 7"/>
          <p:cNvSpPr txBox="1"/>
          <p:nvPr/>
        </p:nvSpPr>
        <p:spPr>
          <a:xfrm>
            <a:off x="2623159" y="2541449"/>
            <a:ext cx="13041683" cy="3304862"/>
          </a:xfrm>
          <a:prstGeom prst="rect">
            <a:avLst/>
          </a:prstGeom>
        </p:spPr>
        <p:txBody>
          <a:bodyPr lIns="0" tIns="0" rIns="0" bIns="0" rtlCol="0" anchor="t">
            <a:spAutoFit/>
          </a:bodyPr>
          <a:lstStyle/>
          <a:p>
            <a:pPr algn="ctr">
              <a:lnSpc>
                <a:spcPts val="5267"/>
              </a:lnSpc>
            </a:pPr>
            <a:r>
              <a:rPr lang="en-US" sz="3762" b="1">
                <a:solidFill>
                  <a:srgbClr val="FFFFFF"/>
                </a:solidFill>
                <a:latin typeface="Bookmania Bold"/>
                <a:ea typeface="Bookmania Bold"/>
                <a:cs typeface="Bookmania Bold"/>
                <a:sym typeface="Bookmania Bold"/>
              </a:rPr>
              <a:t>The panelling and the parquet flooring are all of strong rich brown oakwood. Against the wall near the foot of the first flight of steps are the letter boxes with the name cards and the black buttons with, above them, the cutout brass letters from A to G. </a:t>
            </a:r>
          </a:p>
        </p:txBody>
      </p:sp>
      <p:sp>
        <p:nvSpPr>
          <p:cNvPr id="8" name="Freeform 8"/>
          <p:cNvSpPr/>
          <p:nvPr/>
        </p:nvSpPr>
        <p:spPr>
          <a:xfrm>
            <a:off x="16249718" y="4555128"/>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438757" y="-18387810"/>
            <a:ext cx="18462561" cy="27504746"/>
          </a:xfrm>
          <a:custGeom>
            <a:avLst/>
            <a:gdLst/>
            <a:ahLst/>
            <a:cxnLst/>
            <a:rect l="l" t="t" r="r" b="b"/>
            <a:pathLst>
              <a:path w="18462561" h="27504746">
                <a:moveTo>
                  <a:pt x="0" y="0"/>
                </a:moveTo>
                <a:lnTo>
                  <a:pt x="18462561" y="0"/>
                </a:lnTo>
                <a:lnTo>
                  <a:pt x="18462561" y="27504746"/>
                </a:lnTo>
                <a:lnTo>
                  <a:pt x="0" y="27504746"/>
                </a:lnTo>
                <a:lnTo>
                  <a:pt x="0" y="0"/>
                </a:lnTo>
                <a:close/>
              </a:path>
            </a:pathLst>
          </a:custGeom>
          <a:blipFill>
            <a:blip r:embed="rId2"/>
            <a:stretch>
              <a:fillRect/>
            </a:stretch>
          </a:blipFill>
        </p:spPr>
      </p:sp>
      <p:sp>
        <p:nvSpPr>
          <p:cNvPr id="3" name="Freeform 3"/>
          <p:cNvSpPr/>
          <p:nvPr/>
        </p:nvSpPr>
        <p:spPr>
          <a:xfrm>
            <a:off x="0" y="-40957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253650" y="-6686970"/>
            <a:ext cx="30620738" cy="20439343"/>
          </a:xfrm>
          <a:custGeom>
            <a:avLst/>
            <a:gdLst/>
            <a:ahLst/>
            <a:cxnLst/>
            <a:rect l="l" t="t" r="r" b="b"/>
            <a:pathLst>
              <a:path w="30620738" h="20439343">
                <a:moveTo>
                  <a:pt x="0" y="0"/>
                </a:moveTo>
                <a:lnTo>
                  <a:pt x="30620739" y="0"/>
                </a:lnTo>
                <a:lnTo>
                  <a:pt x="30620739"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7244693"/>
          </a:xfrm>
          <a:custGeom>
            <a:avLst/>
            <a:gdLst/>
            <a:ahLst/>
            <a:cxnLst/>
            <a:rect l="l" t="t" r="r" b="b"/>
            <a:pathLst>
              <a:path w="18288000" h="27244693">
                <a:moveTo>
                  <a:pt x="0" y="0"/>
                </a:moveTo>
                <a:lnTo>
                  <a:pt x="18288000" y="0"/>
                </a:lnTo>
                <a:lnTo>
                  <a:pt x="18288000" y="27244693"/>
                </a:lnTo>
                <a:lnTo>
                  <a:pt x="0" y="27244693"/>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253650" y="-6686970"/>
            <a:ext cx="30620738" cy="20439343"/>
          </a:xfrm>
          <a:custGeom>
            <a:avLst/>
            <a:gdLst/>
            <a:ahLst/>
            <a:cxnLst/>
            <a:rect l="l" t="t" r="r" b="b"/>
            <a:pathLst>
              <a:path w="30620738" h="20439343">
                <a:moveTo>
                  <a:pt x="0" y="0"/>
                </a:moveTo>
                <a:lnTo>
                  <a:pt x="30620739" y="0"/>
                </a:lnTo>
                <a:lnTo>
                  <a:pt x="30620739"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7861147"/>
            <a:ext cx="16230600" cy="2425853"/>
          </a:xfrm>
          <a:prstGeom prst="rect">
            <a:avLst/>
          </a:prstGeom>
        </p:spPr>
        <p:txBody>
          <a:bodyPr lIns="0" tIns="0" rIns="0" bIns="0" rtlCol="0" anchor="t">
            <a:spAutoFit/>
          </a:bodyPr>
          <a:lstStyle/>
          <a:p>
            <a:pPr algn="ctr">
              <a:lnSpc>
                <a:spcPts val="6466"/>
              </a:lnSpc>
            </a:pPr>
            <a:r>
              <a:rPr lang="en-US" sz="4618" b="1" spc="4">
                <a:solidFill>
                  <a:srgbClr val="000000"/>
                </a:solidFill>
                <a:latin typeface="Bookmania Bold"/>
                <a:ea typeface="Bookmania Bold"/>
                <a:cs typeface="Bookmania Bold"/>
                <a:sym typeface="Bookmania Bold"/>
              </a:rPr>
              <a:t>Suddenly her father was no longer beside her but was pacing up and down the middle of the wam from the window to the wall.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8478846"/>
            <a:ext cx="18288000" cy="27244693"/>
          </a:xfrm>
          <a:custGeom>
            <a:avLst/>
            <a:gdLst/>
            <a:ahLst/>
            <a:cxnLst/>
            <a:rect l="l" t="t" r="r" b="b"/>
            <a:pathLst>
              <a:path w="18288000" h="27244693">
                <a:moveTo>
                  <a:pt x="0" y="0"/>
                </a:moveTo>
                <a:lnTo>
                  <a:pt x="18288000" y="0"/>
                </a:lnTo>
                <a:lnTo>
                  <a:pt x="18288000" y="27244692"/>
                </a:lnTo>
                <a:lnTo>
                  <a:pt x="0" y="27244692"/>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6253650" y="-6686970"/>
            <a:ext cx="30620738" cy="20439343"/>
          </a:xfrm>
          <a:custGeom>
            <a:avLst/>
            <a:gdLst/>
            <a:ahLst/>
            <a:cxnLst/>
            <a:rect l="l" t="t" r="r" b="b"/>
            <a:pathLst>
              <a:path w="30620738" h="20439343">
                <a:moveTo>
                  <a:pt x="0" y="0"/>
                </a:moveTo>
                <a:lnTo>
                  <a:pt x="30620739" y="0"/>
                </a:lnTo>
                <a:lnTo>
                  <a:pt x="30620739" y="20439343"/>
                </a:lnTo>
                <a:lnTo>
                  <a:pt x="0" y="20439343"/>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8094333"/>
            <a:ext cx="16230600" cy="1651788"/>
          </a:xfrm>
          <a:prstGeom prst="rect">
            <a:avLst/>
          </a:prstGeom>
        </p:spPr>
        <p:txBody>
          <a:bodyPr lIns="0" tIns="0" rIns="0" bIns="0" rtlCol="0" anchor="t">
            <a:spAutoFit/>
          </a:bodyPr>
          <a:lstStyle/>
          <a:p>
            <a:pPr algn="ctr">
              <a:lnSpc>
                <a:spcPts val="6606"/>
              </a:lnSpc>
            </a:pPr>
            <a:r>
              <a:rPr lang="en-US" sz="4718" b="1" spc="4">
                <a:solidFill>
                  <a:srgbClr val="000000"/>
                </a:solidFill>
                <a:latin typeface="Bookmania Bold"/>
                <a:ea typeface="Bookmania Bold"/>
                <a:cs typeface="Bookmania Bold"/>
                <a:sym typeface="Bookmania Bold"/>
              </a:rPr>
              <a:t>Every time her father crossed the room she saw how the shawl beat like a wing in the garish light above his head.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87280" y="-16957693"/>
            <a:ext cx="18288000" cy="27244693"/>
          </a:xfrm>
          <a:custGeom>
            <a:avLst/>
            <a:gdLst/>
            <a:ahLst/>
            <a:cxnLst/>
            <a:rect l="l" t="t" r="r" b="b"/>
            <a:pathLst>
              <a:path w="18288000" h="27244693">
                <a:moveTo>
                  <a:pt x="0" y="0"/>
                </a:moveTo>
                <a:lnTo>
                  <a:pt x="18288000" y="0"/>
                </a:lnTo>
                <a:lnTo>
                  <a:pt x="18288000" y="27244693"/>
                </a:lnTo>
                <a:lnTo>
                  <a:pt x="0" y="27244693"/>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9422988" y="704522"/>
            <a:ext cx="8448500" cy="8553778"/>
          </a:xfrm>
          <a:custGeom>
            <a:avLst/>
            <a:gdLst/>
            <a:ahLst/>
            <a:cxnLst/>
            <a:rect l="l" t="t" r="r" b="b"/>
            <a:pathLst>
              <a:path w="8448500" h="8553778">
                <a:moveTo>
                  <a:pt x="0" y="0"/>
                </a:moveTo>
                <a:lnTo>
                  <a:pt x="8448500" y="0"/>
                </a:lnTo>
                <a:lnTo>
                  <a:pt x="8448500" y="8553778"/>
                </a:lnTo>
                <a:lnTo>
                  <a:pt x="0" y="8553778"/>
                </a:lnTo>
                <a:lnTo>
                  <a:pt x="0" y="0"/>
                </a:lnTo>
                <a:close/>
              </a:path>
            </a:pathLst>
          </a:custGeom>
          <a:blipFill>
            <a:blip r:embed="rId4"/>
            <a:stretch>
              <a:fillRect l="-111526" t="-203076" r="-2492" b="-12000"/>
            </a:stretch>
          </a:blipFill>
        </p:spPr>
      </p:sp>
      <p:sp>
        <p:nvSpPr>
          <p:cNvPr id="5" name="Freeform 5"/>
          <p:cNvSpPr/>
          <p:nvPr/>
        </p:nvSpPr>
        <p:spPr>
          <a:xfrm>
            <a:off x="-6166369" y="-6290676"/>
            <a:ext cx="30620738" cy="20439343"/>
          </a:xfrm>
          <a:custGeom>
            <a:avLst/>
            <a:gdLst/>
            <a:ahLst/>
            <a:cxnLst/>
            <a:rect l="l" t="t" r="r" b="b"/>
            <a:pathLst>
              <a:path w="30620738" h="20439343">
                <a:moveTo>
                  <a:pt x="0" y="0"/>
                </a:moveTo>
                <a:lnTo>
                  <a:pt x="30620738" y="0"/>
                </a:lnTo>
                <a:lnTo>
                  <a:pt x="30620738" y="20439343"/>
                </a:lnTo>
                <a:lnTo>
                  <a:pt x="0" y="20439343"/>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307688" y="8006267"/>
            <a:ext cx="16230600" cy="1651788"/>
          </a:xfrm>
          <a:prstGeom prst="rect">
            <a:avLst/>
          </a:prstGeom>
        </p:spPr>
        <p:txBody>
          <a:bodyPr lIns="0" tIns="0" rIns="0" bIns="0" rtlCol="0" anchor="t">
            <a:spAutoFit/>
          </a:bodyPr>
          <a:lstStyle/>
          <a:p>
            <a:pPr algn="ctr">
              <a:lnSpc>
                <a:spcPts val="6606"/>
              </a:lnSpc>
            </a:pPr>
            <a:r>
              <a:rPr lang="en-US" sz="4718" b="1" spc="4">
                <a:solidFill>
                  <a:srgbClr val="000000"/>
                </a:solidFill>
                <a:latin typeface="Bookmania Bold"/>
                <a:ea typeface="Bookmania Bold"/>
                <a:cs typeface="Bookmania Bold"/>
                <a:sym typeface="Bookmania Bold"/>
              </a:rPr>
              <a:t>Her mother screamed again and her father, released, lurched up and down the enormous room again.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grpSp>
        <p:nvGrpSpPr>
          <p:cNvPr id="2" name="Group 2"/>
          <p:cNvGrpSpPr/>
          <p:nvPr/>
        </p:nvGrpSpPr>
        <p:grpSpPr>
          <a:xfrm>
            <a:off x="-87280" y="-8478846"/>
            <a:ext cx="18375280" cy="27244693"/>
            <a:chOff x="0" y="0"/>
            <a:chExt cx="24500374" cy="36326257"/>
          </a:xfrm>
        </p:grpSpPr>
        <p:sp>
          <p:nvSpPr>
            <p:cNvPr id="3" name="Freeform 3"/>
            <p:cNvSpPr/>
            <p:nvPr/>
          </p:nvSpPr>
          <p:spPr>
            <a:xfrm>
              <a:off x="0" y="0"/>
              <a:ext cx="24384000" cy="36326257"/>
            </a:xfrm>
            <a:custGeom>
              <a:avLst/>
              <a:gdLst/>
              <a:ahLst/>
              <a:cxnLst/>
              <a:rect l="l" t="t" r="r" b="b"/>
              <a:pathLst>
                <a:path w="24384000" h="36326257">
                  <a:moveTo>
                    <a:pt x="0" y="0"/>
                  </a:moveTo>
                  <a:lnTo>
                    <a:pt x="24384000" y="0"/>
                  </a:lnTo>
                  <a:lnTo>
                    <a:pt x="24384000" y="36326257"/>
                  </a:lnTo>
                  <a:lnTo>
                    <a:pt x="0" y="36326257"/>
                  </a:lnTo>
                  <a:lnTo>
                    <a:pt x="0" y="0"/>
                  </a:lnTo>
                  <a:close/>
                </a:path>
              </a:pathLst>
            </a:custGeom>
            <a:blipFill>
              <a:blip r:embed="rId2"/>
              <a:stretch>
                <a:fillRect/>
              </a:stretch>
            </a:blipFill>
          </p:spPr>
        </p:sp>
        <p:sp>
          <p:nvSpPr>
            <p:cNvPr id="4" name="Freeform 4"/>
            <p:cNvSpPr/>
            <p:nvPr/>
          </p:nvSpPr>
          <p:spPr>
            <a:xfrm>
              <a:off x="116374" y="22610257"/>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69000"/>
              </a:blip>
              <a:stretch>
                <a:fillRect t="-38888" b="-38888"/>
              </a:stretch>
            </a:blipFill>
          </p:spPr>
        </p:sp>
        <p:sp>
          <p:nvSpPr>
            <p:cNvPr id="5" name="Freeform 5"/>
            <p:cNvSpPr/>
            <p:nvPr/>
          </p:nvSpPr>
          <p:spPr>
            <a:xfrm>
              <a:off x="12680358" y="23549620"/>
              <a:ext cx="11264667" cy="11405037"/>
            </a:xfrm>
            <a:custGeom>
              <a:avLst/>
              <a:gdLst/>
              <a:ahLst/>
              <a:cxnLst/>
              <a:rect l="l" t="t" r="r" b="b"/>
              <a:pathLst>
                <a:path w="11264667" h="11405037">
                  <a:moveTo>
                    <a:pt x="0" y="0"/>
                  </a:moveTo>
                  <a:lnTo>
                    <a:pt x="11264667" y="0"/>
                  </a:lnTo>
                  <a:lnTo>
                    <a:pt x="11264667" y="11405037"/>
                  </a:lnTo>
                  <a:lnTo>
                    <a:pt x="0" y="11405037"/>
                  </a:lnTo>
                  <a:lnTo>
                    <a:pt x="0" y="0"/>
                  </a:lnTo>
                  <a:close/>
                </a:path>
              </a:pathLst>
            </a:custGeom>
            <a:blipFill>
              <a:blip r:embed="rId4"/>
              <a:stretch>
                <a:fillRect l="-111526" t="-203076" r="-2492" b="-12000"/>
              </a:stretch>
            </a:blipFill>
          </p:spPr>
        </p:sp>
      </p:grpSp>
      <p:sp>
        <p:nvSpPr>
          <p:cNvPr id="6" name="Freeform 6"/>
          <p:cNvSpPr/>
          <p:nvPr/>
        </p:nvSpPr>
        <p:spPr>
          <a:xfrm rot="-5400000">
            <a:off x="-7242041" y="-11134268"/>
            <a:ext cx="30620738" cy="20439343"/>
          </a:xfrm>
          <a:custGeom>
            <a:avLst/>
            <a:gdLst/>
            <a:ahLst/>
            <a:cxnLst/>
            <a:rect l="l" t="t" r="r" b="b"/>
            <a:pathLst>
              <a:path w="30620738" h="20439343">
                <a:moveTo>
                  <a:pt x="0" y="0"/>
                </a:moveTo>
                <a:lnTo>
                  <a:pt x="30620739" y="0"/>
                </a:lnTo>
                <a:lnTo>
                  <a:pt x="30620739" y="20439343"/>
                </a:lnTo>
                <a:lnTo>
                  <a:pt x="0" y="20439343"/>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7" name="TextBox 7"/>
          <p:cNvSpPr txBox="1"/>
          <p:nvPr/>
        </p:nvSpPr>
        <p:spPr>
          <a:xfrm rot="-101920">
            <a:off x="762528" y="1512086"/>
            <a:ext cx="7698284" cy="7129535"/>
          </a:xfrm>
          <a:prstGeom prst="rect">
            <a:avLst/>
          </a:prstGeom>
        </p:spPr>
        <p:txBody>
          <a:bodyPr lIns="0" tIns="0" rIns="0" bIns="0" rtlCol="0" anchor="t">
            <a:spAutoFit/>
          </a:bodyPr>
          <a:lstStyle/>
          <a:p>
            <a:pPr algn="ctr">
              <a:lnSpc>
                <a:spcPts val="9414"/>
              </a:lnSpc>
            </a:pPr>
            <a:r>
              <a:rPr lang="en-US" sz="6724" b="1" spc="6">
                <a:solidFill>
                  <a:srgbClr val="231F20"/>
                </a:solidFill>
                <a:latin typeface="Bookmania Bold"/>
                <a:ea typeface="Bookmania Bold"/>
                <a:cs typeface="Bookmania Bold"/>
                <a:sym typeface="Bookmania Bold"/>
              </a:rPr>
              <a:t>The screams came and went, grew fainter and fainter, and then the child couldn't hear them any more.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grpSp>
        <p:nvGrpSpPr>
          <p:cNvPr id="2" name="Group 2"/>
          <p:cNvGrpSpPr/>
          <p:nvPr/>
        </p:nvGrpSpPr>
        <p:grpSpPr>
          <a:xfrm>
            <a:off x="-87280" y="-8478846"/>
            <a:ext cx="18375280" cy="27244693"/>
            <a:chOff x="0" y="0"/>
            <a:chExt cx="24500374" cy="36326257"/>
          </a:xfrm>
        </p:grpSpPr>
        <p:sp>
          <p:nvSpPr>
            <p:cNvPr id="3" name="Freeform 3"/>
            <p:cNvSpPr/>
            <p:nvPr/>
          </p:nvSpPr>
          <p:spPr>
            <a:xfrm>
              <a:off x="0" y="0"/>
              <a:ext cx="24384000" cy="36326257"/>
            </a:xfrm>
            <a:custGeom>
              <a:avLst/>
              <a:gdLst/>
              <a:ahLst/>
              <a:cxnLst/>
              <a:rect l="l" t="t" r="r" b="b"/>
              <a:pathLst>
                <a:path w="24384000" h="36326257">
                  <a:moveTo>
                    <a:pt x="0" y="0"/>
                  </a:moveTo>
                  <a:lnTo>
                    <a:pt x="24384000" y="0"/>
                  </a:lnTo>
                  <a:lnTo>
                    <a:pt x="24384000" y="36326257"/>
                  </a:lnTo>
                  <a:lnTo>
                    <a:pt x="0" y="36326257"/>
                  </a:lnTo>
                  <a:lnTo>
                    <a:pt x="0" y="0"/>
                  </a:lnTo>
                  <a:close/>
                </a:path>
              </a:pathLst>
            </a:custGeom>
            <a:blipFill>
              <a:blip r:embed="rId2"/>
              <a:stretch>
                <a:fillRect/>
              </a:stretch>
            </a:blipFill>
          </p:spPr>
        </p:sp>
        <p:sp>
          <p:nvSpPr>
            <p:cNvPr id="4" name="Freeform 4"/>
            <p:cNvSpPr/>
            <p:nvPr/>
          </p:nvSpPr>
          <p:spPr>
            <a:xfrm>
              <a:off x="116374" y="22610257"/>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alphaModFix amt="69000"/>
              </a:blip>
              <a:stretch>
                <a:fillRect t="-38888" b="-38888"/>
              </a:stretch>
            </a:blipFill>
          </p:spPr>
        </p:sp>
        <p:sp>
          <p:nvSpPr>
            <p:cNvPr id="5" name="Freeform 5"/>
            <p:cNvSpPr/>
            <p:nvPr/>
          </p:nvSpPr>
          <p:spPr>
            <a:xfrm>
              <a:off x="12680358" y="23549620"/>
              <a:ext cx="11264667" cy="11405037"/>
            </a:xfrm>
            <a:custGeom>
              <a:avLst/>
              <a:gdLst/>
              <a:ahLst/>
              <a:cxnLst/>
              <a:rect l="l" t="t" r="r" b="b"/>
              <a:pathLst>
                <a:path w="11264667" h="11405037">
                  <a:moveTo>
                    <a:pt x="0" y="0"/>
                  </a:moveTo>
                  <a:lnTo>
                    <a:pt x="11264667" y="0"/>
                  </a:lnTo>
                  <a:lnTo>
                    <a:pt x="11264667" y="11405037"/>
                  </a:lnTo>
                  <a:lnTo>
                    <a:pt x="0" y="11405037"/>
                  </a:lnTo>
                  <a:lnTo>
                    <a:pt x="0" y="0"/>
                  </a:lnTo>
                  <a:close/>
                </a:path>
              </a:pathLst>
            </a:custGeom>
            <a:blipFill>
              <a:blip r:embed="rId4"/>
              <a:stretch>
                <a:fillRect l="-111526" t="-203076" r="-2492" b="-12000"/>
              </a:stretch>
            </a:blipFill>
          </p:spPr>
        </p:sp>
      </p:grpSp>
      <p:sp>
        <p:nvSpPr>
          <p:cNvPr id="6" name="Freeform 6"/>
          <p:cNvSpPr/>
          <p:nvPr/>
        </p:nvSpPr>
        <p:spPr>
          <a:xfrm rot="-5400000" flipV="1">
            <a:off x="-5090698" y="-11178300"/>
            <a:ext cx="30620738" cy="20439343"/>
          </a:xfrm>
          <a:custGeom>
            <a:avLst/>
            <a:gdLst/>
            <a:ahLst/>
            <a:cxnLst/>
            <a:rect l="l" t="t" r="r" b="b"/>
            <a:pathLst>
              <a:path w="30620738" h="20439343">
                <a:moveTo>
                  <a:pt x="0" y="20439342"/>
                </a:moveTo>
                <a:lnTo>
                  <a:pt x="30620739" y="20439342"/>
                </a:lnTo>
                <a:lnTo>
                  <a:pt x="30620739" y="0"/>
                </a:lnTo>
                <a:lnTo>
                  <a:pt x="0" y="0"/>
                </a:lnTo>
                <a:lnTo>
                  <a:pt x="0" y="20439342"/>
                </a:lnTo>
                <a:close/>
              </a:path>
            </a:pathLst>
          </a:custGeom>
          <a:blipFill>
            <a:blip>
              <a:extLst>
                <a:ext uri="{96DAC541-7B7A-43D3-8B79-37D633B846F1}">
                  <asvg:svgBlip xmlns:asvg="http://schemas.microsoft.com/office/drawing/2016/SVG/main" r:embed="rId5"/>
                </a:ext>
              </a:extLst>
            </a:blip>
            <a:stretch>
              <a:fillRect/>
            </a:stretch>
          </a:blipFill>
        </p:spPr>
      </p:sp>
      <p:sp>
        <p:nvSpPr>
          <p:cNvPr id="7" name="TextBox 7"/>
          <p:cNvSpPr txBox="1"/>
          <p:nvPr/>
        </p:nvSpPr>
        <p:spPr>
          <a:xfrm rot="-101920">
            <a:off x="765362" y="1529698"/>
            <a:ext cx="7792451" cy="7284069"/>
          </a:xfrm>
          <a:prstGeom prst="rect">
            <a:avLst/>
          </a:prstGeom>
        </p:spPr>
        <p:txBody>
          <a:bodyPr lIns="0" tIns="0" rIns="0" bIns="0" rtlCol="0" anchor="t">
            <a:spAutoFit/>
          </a:bodyPr>
          <a:lstStyle/>
          <a:p>
            <a:pPr algn="ctr">
              <a:lnSpc>
                <a:spcPts val="8241"/>
              </a:lnSpc>
            </a:pPr>
            <a:r>
              <a:rPr lang="en-US" sz="5886" b="1" spc="5">
                <a:solidFill>
                  <a:srgbClr val="231F20"/>
                </a:solidFill>
                <a:latin typeface="Bookmania Bold"/>
                <a:ea typeface="Bookmania Bold"/>
                <a:cs typeface="Bookmania Bold"/>
                <a:sym typeface="Bookmania Bold"/>
              </a:rPr>
              <a:t>Her father stood beneath the shawl that brooded like a wing over him, still tense and waiting, but the screams didn't come again.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68718" y="-1618522"/>
            <a:ext cx="23046762" cy="34334096"/>
          </a:xfrm>
          <a:custGeom>
            <a:avLst/>
            <a:gdLst/>
            <a:ahLst/>
            <a:cxnLst/>
            <a:rect l="l" t="t" r="r" b="b"/>
            <a:pathLst>
              <a:path w="23046762" h="34334096">
                <a:moveTo>
                  <a:pt x="0" y="0"/>
                </a:moveTo>
                <a:lnTo>
                  <a:pt x="23046761" y="0"/>
                </a:lnTo>
                <a:lnTo>
                  <a:pt x="23046761" y="34334095"/>
                </a:lnTo>
                <a:lnTo>
                  <a:pt x="0" y="34334095"/>
                </a:lnTo>
                <a:lnTo>
                  <a:pt x="0" y="0"/>
                </a:lnTo>
                <a:close/>
              </a:path>
            </a:pathLst>
          </a:custGeom>
          <a:blipFill>
            <a:blip r:embed="rId2"/>
            <a:stretch>
              <a:fillRect/>
            </a:stretch>
          </a:blipFill>
        </p:spPr>
      </p:sp>
      <p:sp>
        <p:nvSpPr>
          <p:cNvPr id="3" name="Freeform 3"/>
          <p:cNvSpPr/>
          <p:nvPr/>
        </p:nvSpPr>
        <p:spPr>
          <a:xfrm rot="-5400000" flipH="1">
            <a:off x="-6852004" y="-10561843"/>
            <a:ext cx="30620738" cy="20439343"/>
          </a:xfrm>
          <a:custGeom>
            <a:avLst/>
            <a:gdLst/>
            <a:ahLst/>
            <a:cxnLst/>
            <a:rect l="l" t="t" r="r" b="b"/>
            <a:pathLst>
              <a:path w="30620738" h="20439343">
                <a:moveTo>
                  <a:pt x="30620738" y="0"/>
                </a:moveTo>
                <a:lnTo>
                  <a:pt x="0" y="0"/>
                </a:lnTo>
                <a:lnTo>
                  <a:pt x="0" y="20439342"/>
                </a:lnTo>
                <a:lnTo>
                  <a:pt x="30620738" y="20439342"/>
                </a:lnTo>
                <a:lnTo>
                  <a:pt x="30620738"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493139" y="705091"/>
            <a:ext cx="5794861" cy="8781567"/>
          </a:xfrm>
          <a:prstGeom prst="rect">
            <a:avLst/>
          </a:prstGeom>
        </p:spPr>
        <p:txBody>
          <a:bodyPr lIns="0" tIns="0" rIns="0" bIns="0" rtlCol="0" anchor="t">
            <a:spAutoFit/>
          </a:bodyPr>
          <a:lstStyle/>
          <a:p>
            <a:pPr algn="ctr">
              <a:lnSpc>
                <a:spcPts val="6326"/>
              </a:lnSpc>
            </a:pPr>
            <a:r>
              <a:rPr lang="en-US" sz="4518" b="1" spc="4">
                <a:solidFill>
                  <a:srgbClr val="000000"/>
                </a:solidFill>
                <a:latin typeface="Bookmania Bold"/>
                <a:ea typeface="Bookmania Bold"/>
                <a:cs typeface="Bookmania Bold"/>
                <a:sym typeface="Bookmania Bold"/>
              </a:rPr>
              <a:t>She saw her father sway and rock; she saw his incredibly coherent face break and crumble.</a:t>
            </a:r>
          </a:p>
          <a:p>
            <a:pPr algn="ctr">
              <a:lnSpc>
                <a:spcPts val="6326"/>
              </a:lnSpc>
            </a:pPr>
            <a:r>
              <a:rPr lang="en-US" sz="4518" b="1" spc="4">
                <a:solidFill>
                  <a:srgbClr val="000000"/>
                </a:solidFill>
                <a:latin typeface="Bookmania Bold"/>
                <a:ea typeface="Bookmania Bold"/>
                <a:cs typeface="Bookmania Bold"/>
                <a:sym typeface="Bookmania Bold"/>
              </a:rPr>
              <a:t>The child didn't even start at the sound of the animal cry that tore savagely through her father's body and his throat.</a:t>
            </a:r>
          </a:p>
        </p:txBody>
      </p:sp>
      <p:sp>
        <p:nvSpPr>
          <p:cNvPr id="5" name="Freeform 5"/>
          <p:cNvSpPr/>
          <p:nvPr/>
        </p:nvSpPr>
        <p:spPr>
          <a:xfrm>
            <a:off x="0" y="-443766"/>
            <a:ext cx="11948798" cy="11174531"/>
          </a:xfrm>
          <a:custGeom>
            <a:avLst/>
            <a:gdLst/>
            <a:ahLst/>
            <a:cxnLst/>
            <a:rect l="l" t="t" r="r" b="b"/>
            <a:pathLst>
              <a:path w="11948798" h="11174531">
                <a:moveTo>
                  <a:pt x="0" y="0"/>
                </a:moveTo>
                <a:lnTo>
                  <a:pt x="11948798" y="0"/>
                </a:lnTo>
                <a:lnTo>
                  <a:pt x="11948798" y="11174532"/>
                </a:lnTo>
                <a:lnTo>
                  <a:pt x="0" y="11174532"/>
                </a:lnTo>
                <a:lnTo>
                  <a:pt x="0" y="0"/>
                </a:lnTo>
                <a:close/>
              </a:path>
            </a:pathLst>
          </a:custGeom>
          <a:blipFill>
            <a:blip r:embed="rId4"/>
            <a:stretch>
              <a:fillRect l="-8360" t="-124742" r="-112540" b="-127147"/>
            </a:stretch>
          </a:blipFill>
        </p:spPr>
      </p:sp>
    </p:spTree>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68718" y="-1618522"/>
            <a:ext cx="23046762" cy="34334096"/>
          </a:xfrm>
          <a:custGeom>
            <a:avLst/>
            <a:gdLst/>
            <a:ahLst/>
            <a:cxnLst/>
            <a:rect l="l" t="t" r="r" b="b"/>
            <a:pathLst>
              <a:path w="23046762" h="34334096">
                <a:moveTo>
                  <a:pt x="0" y="0"/>
                </a:moveTo>
                <a:lnTo>
                  <a:pt x="23046761" y="0"/>
                </a:lnTo>
                <a:lnTo>
                  <a:pt x="23046761" y="34334095"/>
                </a:lnTo>
                <a:lnTo>
                  <a:pt x="0" y="34334095"/>
                </a:lnTo>
                <a:lnTo>
                  <a:pt x="0" y="0"/>
                </a:lnTo>
                <a:close/>
              </a:path>
            </a:pathLst>
          </a:custGeom>
          <a:blipFill>
            <a:blip r:embed="rId2"/>
            <a:stretch>
              <a:fillRect/>
            </a:stretch>
          </a:blipFill>
        </p:spPr>
      </p:sp>
      <p:sp>
        <p:nvSpPr>
          <p:cNvPr id="3" name="Freeform 3"/>
          <p:cNvSpPr/>
          <p:nvPr/>
        </p:nvSpPr>
        <p:spPr>
          <a:xfrm rot="-5400000" flipH="1">
            <a:off x="-6852004" y="-10561843"/>
            <a:ext cx="30620738" cy="20439343"/>
          </a:xfrm>
          <a:custGeom>
            <a:avLst/>
            <a:gdLst/>
            <a:ahLst/>
            <a:cxnLst/>
            <a:rect l="l" t="t" r="r" b="b"/>
            <a:pathLst>
              <a:path w="30620738" h="20439343">
                <a:moveTo>
                  <a:pt x="30620738" y="0"/>
                </a:moveTo>
                <a:lnTo>
                  <a:pt x="0" y="0"/>
                </a:lnTo>
                <a:lnTo>
                  <a:pt x="0" y="20439342"/>
                </a:lnTo>
                <a:lnTo>
                  <a:pt x="30620738" y="20439342"/>
                </a:lnTo>
                <a:lnTo>
                  <a:pt x="30620738"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493139" y="3505441"/>
            <a:ext cx="5794861" cy="3437408"/>
          </a:xfrm>
          <a:prstGeom prst="rect">
            <a:avLst/>
          </a:prstGeom>
        </p:spPr>
        <p:txBody>
          <a:bodyPr lIns="0" tIns="0" rIns="0" bIns="0" rtlCol="0" anchor="t">
            <a:spAutoFit/>
          </a:bodyPr>
          <a:lstStyle/>
          <a:p>
            <a:pPr algn="ctr">
              <a:lnSpc>
                <a:spcPts val="6886"/>
              </a:lnSpc>
            </a:pPr>
            <a:r>
              <a:rPr lang="en-US" sz="4918" b="1" spc="4">
                <a:solidFill>
                  <a:srgbClr val="000000"/>
                </a:solidFill>
                <a:latin typeface="Bookmania Bold"/>
                <a:ea typeface="Bookmania Bold"/>
                <a:cs typeface="Bookmania Bold"/>
                <a:sym typeface="Bookmania Bold"/>
              </a:rPr>
              <a:t>She watched her father fold and fall. She heard him whimper.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761306" y="0"/>
            <a:ext cx="20049306" cy="25375561"/>
          </a:xfrm>
          <a:custGeom>
            <a:avLst/>
            <a:gdLst/>
            <a:ahLst/>
            <a:cxnLst/>
            <a:rect l="l" t="t" r="r" b="b"/>
            <a:pathLst>
              <a:path w="20049306" h="25375561">
                <a:moveTo>
                  <a:pt x="0" y="0"/>
                </a:moveTo>
                <a:lnTo>
                  <a:pt x="20049306" y="0"/>
                </a:lnTo>
                <a:lnTo>
                  <a:pt x="20049306" y="25375561"/>
                </a:lnTo>
                <a:lnTo>
                  <a:pt x="0" y="25375561"/>
                </a:lnTo>
                <a:lnTo>
                  <a:pt x="0" y="0"/>
                </a:lnTo>
                <a:close/>
              </a:path>
            </a:pathLst>
          </a:custGeom>
          <a:blipFill>
            <a:blip r:embed="rId2"/>
            <a:stretch>
              <a:fillRect t="-3920" b="-13785"/>
            </a:stretch>
          </a:blipFill>
        </p:spPr>
      </p:sp>
      <p:sp>
        <p:nvSpPr>
          <p:cNvPr id="3" name="Freeform 3"/>
          <p:cNvSpPr/>
          <p:nvPr/>
        </p:nvSpPr>
        <p:spPr>
          <a:xfrm rot="-10800000" flipV="1">
            <a:off x="-7047022" y="-9190971"/>
            <a:ext cx="30620738" cy="20439343"/>
          </a:xfrm>
          <a:custGeom>
            <a:avLst/>
            <a:gdLst/>
            <a:ahLst/>
            <a:cxnLst/>
            <a:rect l="l" t="t" r="r" b="b"/>
            <a:pathLst>
              <a:path w="30620738" h="20439343">
                <a:moveTo>
                  <a:pt x="0" y="20439342"/>
                </a:moveTo>
                <a:lnTo>
                  <a:pt x="30620738" y="20439342"/>
                </a:lnTo>
                <a:lnTo>
                  <a:pt x="30620738" y="0"/>
                </a:lnTo>
                <a:lnTo>
                  <a:pt x="0" y="0"/>
                </a:lnTo>
                <a:lnTo>
                  <a:pt x="0" y="20439342"/>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792134"/>
            <a:ext cx="16230600" cy="837083"/>
          </a:xfrm>
          <a:prstGeom prst="rect">
            <a:avLst/>
          </a:prstGeom>
        </p:spPr>
        <p:txBody>
          <a:bodyPr lIns="0" tIns="0" rIns="0" bIns="0" rtlCol="0" anchor="t">
            <a:spAutoFit/>
          </a:bodyPr>
          <a:lstStyle/>
          <a:p>
            <a:pPr algn="ctr">
              <a:lnSpc>
                <a:spcPts val="6886"/>
              </a:lnSpc>
            </a:pPr>
            <a:r>
              <a:rPr lang="en-US" sz="4918" b="1" spc="4">
                <a:solidFill>
                  <a:srgbClr val="000000"/>
                </a:solidFill>
                <a:latin typeface="Bookmania Bold"/>
                <a:ea typeface="Bookmania Bold"/>
                <a:cs typeface="Bookmania Bold"/>
                <a:sym typeface="Bookmania Bold"/>
              </a:rPr>
              <a:t>Her eyes were wild and wide upon her father's body,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95126" y="-17412988"/>
            <a:ext cx="19078251" cy="24146538"/>
          </a:xfrm>
          <a:custGeom>
            <a:avLst/>
            <a:gdLst/>
            <a:ahLst/>
            <a:cxnLst/>
            <a:rect l="l" t="t" r="r" b="b"/>
            <a:pathLst>
              <a:path w="19078251" h="24146538">
                <a:moveTo>
                  <a:pt x="0" y="0"/>
                </a:moveTo>
                <a:lnTo>
                  <a:pt x="19078252" y="0"/>
                </a:lnTo>
                <a:lnTo>
                  <a:pt x="19078252" y="24146538"/>
                </a:lnTo>
                <a:lnTo>
                  <a:pt x="0" y="24146538"/>
                </a:lnTo>
                <a:lnTo>
                  <a:pt x="0" y="0"/>
                </a:lnTo>
                <a:close/>
              </a:path>
            </a:pathLst>
          </a:custGeom>
          <a:blipFill>
            <a:blip r:embed="rId2"/>
            <a:stretch>
              <a:fillRect t="-3920" b="-13785"/>
            </a:stretch>
          </a:blipFill>
        </p:spPr>
      </p:sp>
      <p:sp>
        <p:nvSpPr>
          <p:cNvPr id="3" name="Freeform 3"/>
          <p:cNvSpPr/>
          <p:nvPr/>
        </p:nvSpPr>
        <p:spPr>
          <a:xfrm rot="-10800000" flipV="1">
            <a:off x="-7047022" y="-9190971"/>
            <a:ext cx="30620738" cy="20439343"/>
          </a:xfrm>
          <a:custGeom>
            <a:avLst/>
            <a:gdLst/>
            <a:ahLst/>
            <a:cxnLst/>
            <a:rect l="l" t="t" r="r" b="b"/>
            <a:pathLst>
              <a:path w="30620738" h="20439343">
                <a:moveTo>
                  <a:pt x="0" y="20439342"/>
                </a:moveTo>
                <a:lnTo>
                  <a:pt x="30620738" y="20439342"/>
                </a:lnTo>
                <a:lnTo>
                  <a:pt x="30620738" y="0"/>
                </a:lnTo>
                <a:lnTo>
                  <a:pt x="0" y="0"/>
                </a:lnTo>
                <a:lnTo>
                  <a:pt x="0" y="20439342"/>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094063"/>
            <a:ext cx="16230600" cy="1703858"/>
          </a:xfrm>
          <a:prstGeom prst="rect">
            <a:avLst/>
          </a:prstGeom>
        </p:spPr>
        <p:txBody>
          <a:bodyPr lIns="0" tIns="0" rIns="0" bIns="0" rtlCol="0" anchor="t">
            <a:spAutoFit/>
          </a:bodyPr>
          <a:lstStyle/>
          <a:p>
            <a:pPr algn="ctr">
              <a:lnSpc>
                <a:spcPts val="6886"/>
              </a:lnSpc>
            </a:pPr>
            <a:r>
              <a:rPr lang="en-US" sz="4918" b="1" spc="4">
                <a:solidFill>
                  <a:srgbClr val="000000"/>
                </a:solidFill>
                <a:latin typeface="Bookmania Bold"/>
                <a:ea typeface="Bookmania Bold"/>
                <a:cs typeface="Bookmania Bold"/>
                <a:sym typeface="Bookmania Bold"/>
              </a:rPr>
              <a:t>She felt very wide awake. Her sleepless eyes hurt and felt very dry.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4180615"/>
            <a:ext cx="32887152" cy="48993894"/>
          </a:xfrm>
          <a:custGeom>
            <a:avLst/>
            <a:gdLst/>
            <a:ahLst/>
            <a:cxnLst/>
            <a:rect l="l" t="t" r="r" b="b"/>
            <a:pathLst>
              <a:path w="32887152" h="48993894">
                <a:moveTo>
                  <a:pt x="0" y="0"/>
                </a:moveTo>
                <a:lnTo>
                  <a:pt x="32887152" y="0"/>
                </a:lnTo>
                <a:lnTo>
                  <a:pt x="32887152" y="48993894"/>
                </a:lnTo>
                <a:lnTo>
                  <a:pt x="0" y="48993894"/>
                </a:lnTo>
                <a:lnTo>
                  <a:pt x="0" y="0"/>
                </a:lnTo>
                <a:close/>
              </a:path>
            </a:pathLst>
          </a:custGeom>
          <a:blipFill>
            <a:blip r:embed="rId2"/>
            <a:stretch>
              <a:fillRect/>
            </a:stretch>
          </a:blipFill>
        </p:spPr>
      </p:sp>
      <p:sp>
        <p:nvSpPr>
          <p:cNvPr id="3" name="Freeform 3"/>
          <p:cNvSpPr/>
          <p:nvPr/>
        </p:nvSpPr>
        <p:spPr>
          <a:xfrm>
            <a:off x="0" y="-2264270"/>
            <a:ext cx="18288000" cy="10801184"/>
          </a:xfrm>
          <a:custGeom>
            <a:avLst/>
            <a:gdLst/>
            <a:ahLst/>
            <a:cxnLst/>
            <a:rect l="l" t="t" r="r" b="b"/>
            <a:pathLst>
              <a:path w="18288000" h="10801184">
                <a:moveTo>
                  <a:pt x="0" y="0"/>
                </a:moveTo>
                <a:lnTo>
                  <a:pt x="18288000" y="0"/>
                </a:lnTo>
                <a:lnTo>
                  <a:pt x="18288000" y="10801184"/>
                </a:lnTo>
                <a:lnTo>
                  <a:pt x="0" y="10801184"/>
                </a:lnTo>
                <a:lnTo>
                  <a:pt x="0" y="0"/>
                </a:lnTo>
                <a:close/>
              </a:path>
            </a:pathLst>
          </a:custGeom>
          <a:blipFill>
            <a:blip r:embed="rId3"/>
            <a:stretch>
              <a:fillRect l="-22558" t="-5960" r="-22558"/>
            </a:stretch>
          </a:blipFill>
        </p:spPr>
      </p:sp>
      <p:sp>
        <p:nvSpPr>
          <p:cNvPr id="4" name="TextBox 4"/>
          <p:cNvSpPr txBox="1"/>
          <p:nvPr/>
        </p:nvSpPr>
        <p:spPr>
          <a:xfrm>
            <a:off x="1028700" y="406006"/>
            <a:ext cx="16230600" cy="1971003"/>
          </a:xfrm>
          <a:prstGeom prst="rect">
            <a:avLst/>
          </a:prstGeom>
        </p:spPr>
        <p:txBody>
          <a:bodyPr lIns="0" tIns="0" rIns="0" bIns="0" rtlCol="0" anchor="t">
            <a:spAutoFit/>
          </a:bodyPr>
          <a:lstStyle/>
          <a:p>
            <a:pPr algn="ctr">
              <a:lnSpc>
                <a:spcPts val="5287"/>
              </a:lnSpc>
            </a:pPr>
            <a:r>
              <a:rPr lang="en-US" sz="3776" b="1">
                <a:solidFill>
                  <a:srgbClr val="FFFFFF"/>
                </a:solidFill>
                <a:latin typeface="Bookmania Bold"/>
                <a:ea typeface="Bookmania Bold"/>
                <a:cs typeface="Bookmania Bold"/>
                <a:sym typeface="Bookmania Bold"/>
              </a:rPr>
              <a:t> The first stairs are wide and carpeted. Opening on to the first landing also covered with a rug, are three doors- these are Apartments A, B, and C. </a:t>
            </a:r>
          </a:p>
        </p:txBody>
      </p:sp>
      <p:sp>
        <p:nvSpPr>
          <p:cNvPr id="5" name="Freeform 5"/>
          <p:cNvSpPr/>
          <p:nvPr/>
        </p:nvSpPr>
        <p:spPr>
          <a:xfrm>
            <a:off x="15507795" y="1959577"/>
            <a:ext cx="1871561" cy="1176744"/>
          </a:xfrm>
          <a:custGeom>
            <a:avLst/>
            <a:gdLst/>
            <a:ahLst/>
            <a:cxnLst/>
            <a:rect l="l" t="t" r="r" b="b"/>
            <a:pathLst>
              <a:path w="1871561" h="1176744">
                <a:moveTo>
                  <a:pt x="0" y="0"/>
                </a:moveTo>
                <a:lnTo>
                  <a:pt x="1871562" y="0"/>
                </a:lnTo>
                <a:lnTo>
                  <a:pt x="1871562"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p:transition spd="slow">
    <p:wipe/>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28700" y="3379044"/>
            <a:ext cx="16230600" cy="2299335"/>
          </a:xfrm>
          <a:prstGeom prst="rect">
            <a:avLst/>
          </a:prstGeom>
        </p:spPr>
        <p:txBody>
          <a:bodyPr lIns="0" tIns="0" rIns="0" bIns="0" rtlCol="0" anchor="t">
            <a:spAutoFit/>
          </a:bodyPr>
          <a:lstStyle/>
          <a:p>
            <a:pPr algn="ctr">
              <a:lnSpc>
                <a:spcPts val="9240"/>
              </a:lnSpc>
            </a:pPr>
            <a:r>
              <a:rPr lang="en-US" sz="6600" b="1" spc="6">
                <a:solidFill>
                  <a:srgbClr val="000000"/>
                </a:solidFill>
                <a:latin typeface="Bookmania Bold"/>
                <a:ea typeface="Bookmania Bold"/>
                <a:cs typeface="Bookmania Bold"/>
                <a:sym typeface="Bookmania Bold"/>
              </a:rPr>
              <a:t>What is the reason why the father collapsed?</a:t>
            </a:r>
          </a:p>
        </p:txBody>
      </p:sp>
      <p:sp>
        <p:nvSpPr>
          <p:cNvPr id="4" name="Freeform 4"/>
          <p:cNvSpPr/>
          <p:nvPr/>
        </p:nvSpPr>
        <p:spPr>
          <a:xfrm rot="2700000">
            <a:off x="4360297" y="-8585229"/>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5" name="Freeform 5">
            <a:hlinkClick r:id="rId4" action="ppaction://hlinksldjump"/>
          </p:cNvPr>
          <p:cNvSpPr/>
          <p:nvPr/>
        </p:nvSpPr>
        <p:spPr>
          <a:xfrm>
            <a:off x="5970847" y="6458671"/>
            <a:ext cx="1484930" cy="2381083"/>
          </a:xfrm>
          <a:custGeom>
            <a:avLst/>
            <a:gdLst/>
            <a:ahLst/>
            <a:cxnLst/>
            <a:rect l="l" t="t" r="r" b="b"/>
            <a:pathLst>
              <a:path w="1484930" h="2381083">
                <a:moveTo>
                  <a:pt x="0" y="0"/>
                </a:moveTo>
                <a:lnTo>
                  <a:pt x="1484930" y="0"/>
                </a:lnTo>
                <a:lnTo>
                  <a:pt x="1484930" y="2381083"/>
                </a:lnTo>
                <a:lnTo>
                  <a:pt x="0" y="2381083"/>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Freeform 6"/>
          <p:cNvSpPr/>
          <p:nvPr/>
        </p:nvSpPr>
        <p:spPr>
          <a:xfrm>
            <a:off x="10632628" y="6484221"/>
            <a:ext cx="2368370" cy="2774079"/>
          </a:xfrm>
          <a:custGeom>
            <a:avLst/>
            <a:gdLst/>
            <a:ahLst/>
            <a:cxnLst/>
            <a:rect l="l" t="t" r="r" b="b"/>
            <a:pathLst>
              <a:path w="2368370" h="2774079">
                <a:moveTo>
                  <a:pt x="0" y="0"/>
                </a:moveTo>
                <a:lnTo>
                  <a:pt x="2368370" y="0"/>
                </a:lnTo>
                <a:lnTo>
                  <a:pt x="2368370" y="2774079"/>
                </a:lnTo>
                <a:lnTo>
                  <a:pt x="0" y="2774079"/>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75634" y="-1530893"/>
            <a:ext cx="19910885" cy="12283176"/>
          </a:xfrm>
          <a:custGeom>
            <a:avLst/>
            <a:gdLst/>
            <a:ahLst/>
            <a:cxnLst/>
            <a:rect l="l" t="t" r="r" b="b"/>
            <a:pathLst>
              <a:path w="19910885" h="12283176">
                <a:moveTo>
                  <a:pt x="0" y="0"/>
                </a:moveTo>
                <a:lnTo>
                  <a:pt x="19910885" y="0"/>
                </a:lnTo>
                <a:lnTo>
                  <a:pt x="19910885" y="12283177"/>
                </a:lnTo>
                <a:lnTo>
                  <a:pt x="0" y="12283177"/>
                </a:lnTo>
                <a:lnTo>
                  <a:pt x="0" y="0"/>
                </a:lnTo>
                <a:close/>
              </a:path>
            </a:pathLst>
          </a:custGeom>
          <a:blipFill>
            <a:blip r:embed="rId2"/>
            <a:stretch>
              <a:fillRect t="-73865" b="-67622"/>
            </a:stretch>
          </a:blipFill>
        </p:spPr>
      </p:sp>
      <p:sp>
        <p:nvSpPr>
          <p:cNvPr id="3" name="Freeform 3"/>
          <p:cNvSpPr/>
          <p:nvPr/>
        </p:nvSpPr>
        <p:spPr>
          <a:xfrm>
            <a:off x="-5744336" y="-4337031"/>
            <a:ext cx="18423976" cy="14624031"/>
          </a:xfrm>
          <a:custGeom>
            <a:avLst/>
            <a:gdLst/>
            <a:ahLst/>
            <a:cxnLst/>
            <a:rect l="l" t="t" r="r" b="b"/>
            <a:pathLst>
              <a:path w="18423976" h="14624031">
                <a:moveTo>
                  <a:pt x="0" y="0"/>
                </a:moveTo>
                <a:lnTo>
                  <a:pt x="18423976" y="0"/>
                </a:lnTo>
                <a:lnTo>
                  <a:pt x="18423976" y="14624031"/>
                </a:lnTo>
                <a:lnTo>
                  <a:pt x="0" y="14624031"/>
                </a:lnTo>
                <a:lnTo>
                  <a:pt x="0" y="0"/>
                </a:lnTo>
                <a:close/>
              </a:path>
            </a:pathLst>
          </a:custGeom>
          <a:blipFill>
            <a:blip r:embed="rId3"/>
            <a:stretch>
              <a:fillRect/>
            </a:stretch>
          </a:blipFill>
        </p:spPr>
      </p:sp>
      <p:sp>
        <p:nvSpPr>
          <p:cNvPr id="4" name="TextBox 4"/>
          <p:cNvSpPr txBox="1"/>
          <p:nvPr/>
        </p:nvSpPr>
        <p:spPr>
          <a:xfrm>
            <a:off x="387817" y="606627"/>
            <a:ext cx="8047659" cy="6037733"/>
          </a:xfrm>
          <a:prstGeom prst="rect">
            <a:avLst/>
          </a:prstGeom>
        </p:spPr>
        <p:txBody>
          <a:bodyPr lIns="0" tIns="0" rIns="0" bIns="0" rtlCol="0" anchor="t">
            <a:spAutoFit/>
          </a:bodyPr>
          <a:lstStyle/>
          <a:p>
            <a:pPr algn="ctr">
              <a:lnSpc>
                <a:spcPts val="6886"/>
              </a:lnSpc>
            </a:pPr>
            <a:r>
              <a:rPr lang="en-US" sz="4918" b="1" spc="4">
                <a:solidFill>
                  <a:srgbClr val="000000"/>
                </a:solidFill>
                <a:latin typeface="Bookmania Bold"/>
                <a:ea typeface="Bookmania Bold"/>
                <a:cs typeface="Bookmania Bold"/>
                <a:sym typeface="Bookmania Bold"/>
              </a:rPr>
              <a:t>She blinked her wakeful eyes long and hard many times trying to make the tears come but the tears wouldn't come no matter how hard and how long she tried.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28700" y="2271472"/>
            <a:ext cx="16230600" cy="730462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 rancisco "Franz" Arcellana was born in 1916 in Santa Cruz, Manila, the fourth of eighteen children. After studying philosophy at the University of the Philippines, he worked briefly as a journalist before becoming a teacher and writer of fiction. Collections of his work include Selected Stories (1962), Fifteen Stories: Storymaster 5 (1973) and The Francisco Arcellana Sampler (1990). His stories have been translated into several languages. In 1990 he was declared a National Artist for Literature by President Corazon Aquino. He lives with his wife in Diliman, Quezon City, in the Philippines.</a:t>
            </a:r>
          </a:p>
        </p:txBody>
      </p:sp>
      <p:sp>
        <p:nvSpPr>
          <p:cNvPr id="4" name="Freeform 4"/>
          <p:cNvSpPr/>
          <p:nvPr/>
        </p:nvSpPr>
        <p:spPr>
          <a:xfrm rot="2700000">
            <a:off x="13030279" y="-3892119"/>
            <a:ext cx="8458042" cy="9168609"/>
          </a:xfrm>
          <a:custGeom>
            <a:avLst/>
            <a:gdLst/>
            <a:ahLst/>
            <a:cxnLst/>
            <a:rect l="l" t="t" r="r" b="b"/>
            <a:pathLst>
              <a:path w="8458042" h="9168609">
                <a:moveTo>
                  <a:pt x="0" y="0"/>
                </a:moveTo>
                <a:lnTo>
                  <a:pt x="8458042" y="0"/>
                </a:lnTo>
                <a:lnTo>
                  <a:pt x="8458042" y="9168610"/>
                </a:lnTo>
                <a:lnTo>
                  <a:pt x="0" y="9168610"/>
                </a:lnTo>
                <a:lnTo>
                  <a:pt x="0" y="0"/>
                </a:lnTo>
                <a:close/>
              </a:path>
            </a:pathLst>
          </a:custGeom>
          <a:blipFill>
            <a:blip r:embed="rId3"/>
            <a:stretch>
              <a:fillRect/>
            </a:stretch>
          </a:blipFill>
        </p:spPr>
      </p:sp>
      <p:sp>
        <p:nvSpPr>
          <p:cNvPr id="5" name="TextBox 5"/>
          <p:cNvSpPr txBox="1"/>
          <p:nvPr/>
        </p:nvSpPr>
        <p:spPr>
          <a:xfrm>
            <a:off x="1274107" y="1574672"/>
            <a:ext cx="931071" cy="1658623"/>
          </a:xfrm>
          <a:prstGeom prst="rect">
            <a:avLst/>
          </a:prstGeom>
        </p:spPr>
        <p:txBody>
          <a:bodyPr lIns="0" tIns="0" rIns="0" bIns="0" rtlCol="0" anchor="t">
            <a:spAutoFit/>
          </a:bodyPr>
          <a:lstStyle/>
          <a:p>
            <a:pPr algn="ctr">
              <a:lnSpc>
                <a:spcPts val="13579"/>
              </a:lnSpc>
            </a:pPr>
            <a:r>
              <a:rPr lang="en-US" sz="9699">
                <a:solidFill>
                  <a:srgbClr val="000000"/>
                </a:solidFill>
                <a:latin typeface="EFCO Brookshire"/>
                <a:ea typeface="EFCO Brookshire"/>
                <a:cs typeface="EFCO Brookshire"/>
                <a:sym typeface="EFCO Brookshire"/>
              </a:rPr>
              <a:t>f</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7482019"/>
            <a:ext cx="18288000" cy="17769019"/>
          </a:xfrm>
          <a:custGeom>
            <a:avLst/>
            <a:gdLst/>
            <a:ahLst/>
            <a:cxnLst/>
            <a:rect l="l" t="t" r="r" b="b"/>
            <a:pathLst>
              <a:path w="18288000" h="17769019">
                <a:moveTo>
                  <a:pt x="0" y="0"/>
                </a:moveTo>
                <a:lnTo>
                  <a:pt x="18288000" y="0"/>
                </a:lnTo>
                <a:lnTo>
                  <a:pt x="18288000" y="17769019"/>
                </a:lnTo>
                <a:lnTo>
                  <a:pt x="0" y="17769019"/>
                </a:lnTo>
                <a:lnTo>
                  <a:pt x="0" y="0"/>
                </a:lnTo>
                <a:close/>
              </a:path>
            </a:pathLst>
          </a:custGeom>
          <a:blipFill>
            <a:blip r:embed="rId2"/>
            <a:stretch>
              <a:fillRect t="-49093" b="-4232"/>
            </a:stretch>
          </a:blipFill>
        </p:spPr>
      </p:sp>
      <p:sp>
        <p:nvSpPr>
          <p:cNvPr id="3" name="TextBox 3"/>
          <p:cNvSpPr txBox="1"/>
          <p:nvPr/>
        </p:nvSpPr>
        <p:spPr>
          <a:xfrm>
            <a:off x="4827579" y="4405098"/>
            <a:ext cx="8632841" cy="1976960"/>
          </a:xfrm>
          <a:prstGeom prst="rect">
            <a:avLst/>
          </a:prstGeom>
        </p:spPr>
        <p:txBody>
          <a:bodyPr lIns="0" tIns="0" rIns="0" bIns="0" rtlCol="0" anchor="t">
            <a:spAutoFit/>
          </a:bodyPr>
          <a:lstStyle/>
          <a:p>
            <a:pPr algn="ctr">
              <a:lnSpc>
                <a:spcPts val="5208"/>
              </a:lnSpc>
            </a:pPr>
            <a:r>
              <a:rPr lang="en-US" sz="4778" b="1" i="1" spc="4">
                <a:solidFill>
                  <a:srgbClr val="000000"/>
                </a:solidFill>
                <a:latin typeface="Bookmania Bold Italics"/>
                <a:ea typeface="Bookmania Bold Italics"/>
                <a:cs typeface="Bookmania Bold Italics"/>
                <a:sym typeface="Bookmania Bold Italics"/>
              </a:rPr>
              <a:t>Earned 2nd  prize at the Philippines Free Press literary contest in 1953.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99152" y="-4432201"/>
            <a:ext cx="32887152" cy="48993894"/>
          </a:xfrm>
          <a:custGeom>
            <a:avLst/>
            <a:gdLst/>
            <a:ahLst/>
            <a:cxnLst/>
            <a:rect l="l" t="t" r="r" b="b"/>
            <a:pathLst>
              <a:path w="32887152" h="48993894">
                <a:moveTo>
                  <a:pt x="0" y="0"/>
                </a:moveTo>
                <a:lnTo>
                  <a:pt x="32887152" y="0"/>
                </a:lnTo>
                <a:lnTo>
                  <a:pt x="32887152" y="48993894"/>
                </a:lnTo>
                <a:lnTo>
                  <a:pt x="0" y="48993894"/>
                </a:lnTo>
                <a:lnTo>
                  <a:pt x="0" y="0"/>
                </a:lnTo>
                <a:close/>
              </a:path>
            </a:pathLst>
          </a:custGeom>
          <a:blipFill>
            <a:blip r:embed="rId2"/>
            <a:stretch>
              <a:fillRect/>
            </a:stretch>
          </a:blipFill>
        </p:spPr>
      </p:sp>
      <p:sp>
        <p:nvSpPr>
          <p:cNvPr id="3" name="Freeform 3"/>
          <p:cNvSpPr/>
          <p:nvPr/>
        </p:nvSpPr>
        <p:spPr>
          <a:xfrm>
            <a:off x="0" y="-2264270"/>
            <a:ext cx="18288000" cy="10801184"/>
          </a:xfrm>
          <a:custGeom>
            <a:avLst/>
            <a:gdLst/>
            <a:ahLst/>
            <a:cxnLst/>
            <a:rect l="l" t="t" r="r" b="b"/>
            <a:pathLst>
              <a:path w="18288000" h="10801184">
                <a:moveTo>
                  <a:pt x="0" y="0"/>
                </a:moveTo>
                <a:lnTo>
                  <a:pt x="18288000" y="0"/>
                </a:lnTo>
                <a:lnTo>
                  <a:pt x="18288000" y="10801184"/>
                </a:lnTo>
                <a:lnTo>
                  <a:pt x="0" y="10801184"/>
                </a:lnTo>
                <a:lnTo>
                  <a:pt x="0" y="0"/>
                </a:lnTo>
                <a:close/>
              </a:path>
            </a:pathLst>
          </a:custGeom>
          <a:blipFill>
            <a:blip r:embed="rId3"/>
            <a:stretch>
              <a:fillRect l="-22558" t="-5960" r="-22558"/>
            </a:stretch>
          </a:blipFill>
        </p:spPr>
      </p:sp>
      <p:sp>
        <p:nvSpPr>
          <p:cNvPr id="4" name="TextBox 4"/>
          <p:cNvSpPr txBox="1"/>
          <p:nvPr/>
        </p:nvSpPr>
        <p:spPr>
          <a:xfrm>
            <a:off x="1028700" y="406006"/>
            <a:ext cx="16230600" cy="1304253"/>
          </a:xfrm>
          <a:prstGeom prst="rect">
            <a:avLst/>
          </a:prstGeom>
        </p:spPr>
        <p:txBody>
          <a:bodyPr lIns="0" tIns="0" rIns="0" bIns="0" rtlCol="0" anchor="t">
            <a:spAutoFit/>
          </a:bodyPr>
          <a:lstStyle/>
          <a:p>
            <a:pPr algn="ctr">
              <a:lnSpc>
                <a:spcPts val="5287"/>
              </a:lnSpc>
            </a:pPr>
            <a:r>
              <a:rPr lang="en-US" sz="3776" b="1">
                <a:solidFill>
                  <a:srgbClr val="FFFFFF"/>
                </a:solidFill>
                <a:latin typeface="Bookmania Bold"/>
                <a:ea typeface="Bookmania Bold"/>
                <a:cs typeface="Bookmania Bold"/>
                <a:sym typeface="Bookmania Bold"/>
              </a:rPr>
              <a:t>Two narrow flights ascend from the first landing on either side of the first stairs. A long strip of rug covers all seven steps. </a:t>
            </a:r>
          </a:p>
        </p:txBody>
      </p:sp>
      <p:sp>
        <p:nvSpPr>
          <p:cNvPr id="5" name="Freeform 5"/>
          <p:cNvSpPr/>
          <p:nvPr/>
        </p:nvSpPr>
        <p:spPr>
          <a:xfrm rot="5400000">
            <a:off x="16323519" y="1612169"/>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99152" y="-16899664"/>
            <a:ext cx="32887152" cy="48993894"/>
          </a:xfrm>
          <a:custGeom>
            <a:avLst/>
            <a:gdLst/>
            <a:ahLst/>
            <a:cxnLst/>
            <a:rect l="l" t="t" r="r" b="b"/>
            <a:pathLst>
              <a:path w="32887152" h="48993894">
                <a:moveTo>
                  <a:pt x="0" y="0"/>
                </a:moveTo>
                <a:lnTo>
                  <a:pt x="32887152" y="0"/>
                </a:lnTo>
                <a:lnTo>
                  <a:pt x="32887152" y="48993895"/>
                </a:lnTo>
                <a:lnTo>
                  <a:pt x="0" y="48993895"/>
                </a:lnTo>
                <a:lnTo>
                  <a:pt x="0" y="0"/>
                </a:lnTo>
                <a:close/>
              </a:path>
            </a:pathLst>
          </a:custGeom>
          <a:blipFill>
            <a:blip r:embed="rId2"/>
            <a:stretch>
              <a:fillRect/>
            </a:stretch>
          </a:blipFill>
        </p:spPr>
      </p:sp>
      <p:sp>
        <p:nvSpPr>
          <p:cNvPr id="3" name="Freeform 3"/>
          <p:cNvSpPr/>
          <p:nvPr/>
        </p:nvSpPr>
        <p:spPr>
          <a:xfrm>
            <a:off x="0" y="-2264270"/>
            <a:ext cx="18288000" cy="10801184"/>
          </a:xfrm>
          <a:custGeom>
            <a:avLst/>
            <a:gdLst/>
            <a:ahLst/>
            <a:cxnLst/>
            <a:rect l="l" t="t" r="r" b="b"/>
            <a:pathLst>
              <a:path w="18288000" h="10801184">
                <a:moveTo>
                  <a:pt x="0" y="0"/>
                </a:moveTo>
                <a:lnTo>
                  <a:pt x="18288000" y="0"/>
                </a:lnTo>
                <a:lnTo>
                  <a:pt x="18288000" y="10801184"/>
                </a:lnTo>
                <a:lnTo>
                  <a:pt x="0" y="10801184"/>
                </a:lnTo>
                <a:lnTo>
                  <a:pt x="0" y="0"/>
                </a:lnTo>
                <a:close/>
              </a:path>
            </a:pathLst>
          </a:custGeom>
          <a:blipFill>
            <a:blip r:embed="rId3"/>
            <a:stretch>
              <a:fillRect l="-22558" t="-5960" r="-22558"/>
            </a:stretch>
          </a:blipFill>
        </p:spPr>
      </p:sp>
      <p:sp>
        <p:nvSpPr>
          <p:cNvPr id="4" name="TextBox 4"/>
          <p:cNvSpPr txBox="1"/>
          <p:nvPr/>
        </p:nvSpPr>
        <p:spPr>
          <a:xfrm>
            <a:off x="1028700" y="406006"/>
            <a:ext cx="16230600" cy="1971003"/>
          </a:xfrm>
          <a:prstGeom prst="rect">
            <a:avLst/>
          </a:prstGeom>
        </p:spPr>
        <p:txBody>
          <a:bodyPr lIns="0" tIns="0" rIns="0" bIns="0" rtlCol="0" anchor="t">
            <a:spAutoFit/>
          </a:bodyPr>
          <a:lstStyle/>
          <a:p>
            <a:pPr algn="ctr">
              <a:lnSpc>
                <a:spcPts val="5287"/>
              </a:lnSpc>
            </a:pPr>
            <a:r>
              <a:rPr lang="en-US" sz="3776" b="1">
                <a:solidFill>
                  <a:srgbClr val="FFFFFF"/>
                </a:solidFill>
                <a:latin typeface="Bookmania Bold"/>
                <a:ea typeface="Bookmania Bold"/>
                <a:cs typeface="Bookmania Bold"/>
                <a:sym typeface="Bookmania Bold"/>
              </a:rPr>
              <a:t>The second square landing ends in a tall window also of Florentine glass. Two narrow passageways, railed off from the stairwell, connect the landing with a long hall. </a:t>
            </a:r>
          </a:p>
        </p:txBody>
      </p:sp>
      <p:sp>
        <p:nvSpPr>
          <p:cNvPr id="5" name="Freeform 5"/>
          <p:cNvSpPr/>
          <p:nvPr/>
        </p:nvSpPr>
        <p:spPr>
          <a:xfrm rot="8721197">
            <a:off x="15649192" y="185251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33852236"/>
            <a:ext cx="32887152" cy="48993894"/>
          </a:xfrm>
          <a:custGeom>
            <a:avLst/>
            <a:gdLst/>
            <a:ahLst/>
            <a:cxnLst/>
            <a:rect l="l" t="t" r="r" b="b"/>
            <a:pathLst>
              <a:path w="32887152" h="48993894">
                <a:moveTo>
                  <a:pt x="0" y="0"/>
                </a:moveTo>
                <a:lnTo>
                  <a:pt x="32887152" y="0"/>
                </a:lnTo>
                <a:lnTo>
                  <a:pt x="32887152" y="48993894"/>
                </a:lnTo>
                <a:lnTo>
                  <a:pt x="0" y="48993894"/>
                </a:lnTo>
                <a:lnTo>
                  <a:pt x="0" y="0"/>
                </a:lnTo>
                <a:close/>
              </a:path>
            </a:pathLst>
          </a:custGeom>
          <a:blipFill>
            <a:blip r:embed="rId2"/>
            <a:stretch>
              <a:fillRect/>
            </a:stretch>
          </a:blipFill>
        </p:spPr>
      </p:sp>
      <p:sp>
        <p:nvSpPr>
          <p:cNvPr id="3" name="Freeform 3"/>
          <p:cNvSpPr/>
          <p:nvPr/>
        </p:nvSpPr>
        <p:spPr>
          <a:xfrm>
            <a:off x="0" y="-2264270"/>
            <a:ext cx="18288000" cy="10801184"/>
          </a:xfrm>
          <a:custGeom>
            <a:avLst/>
            <a:gdLst/>
            <a:ahLst/>
            <a:cxnLst/>
            <a:rect l="l" t="t" r="r" b="b"/>
            <a:pathLst>
              <a:path w="18288000" h="10801184">
                <a:moveTo>
                  <a:pt x="0" y="0"/>
                </a:moveTo>
                <a:lnTo>
                  <a:pt x="18288000" y="0"/>
                </a:lnTo>
                <a:lnTo>
                  <a:pt x="18288000" y="10801184"/>
                </a:lnTo>
                <a:lnTo>
                  <a:pt x="0" y="10801184"/>
                </a:lnTo>
                <a:lnTo>
                  <a:pt x="0" y="0"/>
                </a:lnTo>
                <a:close/>
              </a:path>
            </a:pathLst>
          </a:custGeom>
          <a:blipFill>
            <a:blip r:embed="rId3"/>
            <a:stretch>
              <a:fillRect l="-22558" t="-5960" r="-22558"/>
            </a:stretch>
          </a:blipFill>
        </p:spPr>
      </p:sp>
      <p:sp>
        <p:nvSpPr>
          <p:cNvPr id="4" name="Freeform 4"/>
          <p:cNvSpPr/>
          <p:nvPr/>
        </p:nvSpPr>
        <p:spPr>
          <a:xfrm>
            <a:off x="163235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406006"/>
            <a:ext cx="16230600" cy="1971003"/>
          </a:xfrm>
          <a:prstGeom prst="rect">
            <a:avLst/>
          </a:prstGeom>
        </p:spPr>
        <p:txBody>
          <a:bodyPr lIns="0" tIns="0" rIns="0" bIns="0" rtlCol="0" anchor="t">
            <a:spAutoFit/>
          </a:bodyPr>
          <a:lstStyle/>
          <a:p>
            <a:pPr algn="ctr">
              <a:lnSpc>
                <a:spcPts val="5287"/>
              </a:lnSpc>
            </a:pPr>
            <a:r>
              <a:rPr lang="en-US" sz="3776" b="1">
                <a:solidFill>
                  <a:srgbClr val="FFFFFF"/>
                </a:solidFill>
                <a:latin typeface="Bookmania Bold"/>
                <a:ea typeface="Bookmania Bold"/>
                <a:cs typeface="Bookmania Bold"/>
                <a:sym typeface="Bookmania Bold"/>
              </a:rPr>
              <a:t>Four doors, two on either side, open onto this hall--Apartments D and E towards the rear and Apartments F and G forward. The hall is dominated by another window, again of Florentine glass.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99152" y="-34336595"/>
            <a:ext cx="32887152" cy="48993894"/>
          </a:xfrm>
          <a:custGeom>
            <a:avLst/>
            <a:gdLst/>
            <a:ahLst/>
            <a:cxnLst/>
            <a:rect l="l" t="t" r="r" b="b"/>
            <a:pathLst>
              <a:path w="32887152" h="48993894">
                <a:moveTo>
                  <a:pt x="0" y="0"/>
                </a:moveTo>
                <a:lnTo>
                  <a:pt x="32887152" y="0"/>
                </a:lnTo>
                <a:lnTo>
                  <a:pt x="32887152" y="48993894"/>
                </a:lnTo>
                <a:lnTo>
                  <a:pt x="0" y="48993894"/>
                </a:lnTo>
                <a:lnTo>
                  <a:pt x="0" y="0"/>
                </a:lnTo>
                <a:close/>
              </a:path>
            </a:pathLst>
          </a:custGeom>
          <a:blipFill>
            <a:blip r:embed="rId2"/>
            <a:stretch>
              <a:fillRect/>
            </a:stretch>
          </a:blipFill>
        </p:spPr>
      </p:sp>
      <p:sp>
        <p:nvSpPr>
          <p:cNvPr id="3" name="Freeform 3"/>
          <p:cNvSpPr/>
          <p:nvPr/>
        </p:nvSpPr>
        <p:spPr>
          <a:xfrm>
            <a:off x="0" y="-2264270"/>
            <a:ext cx="18288000" cy="10801184"/>
          </a:xfrm>
          <a:custGeom>
            <a:avLst/>
            <a:gdLst/>
            <a:ahLst/>
            <a:cxnLst/>
            <a:rect l="l" t="t" r="r" b="b"/>
            <a:pathLst>
              <a:path w="18288000" h="10801184">
                <a:moveTo>
                  <a:pt x="0" y="0"/>
                </a:moveTo>
                <a:lnTo>
                  <a:pt x="18288000" y="0"/>
                </a:lnTo>
                <a:lnTo>
                  <a:pt x="18288000" y="10801184"/>
                </a:lnTo>
                <a:lnTo>
                  <a:pt x="0" y="10801184"/>
                </a:lnTo>
                <a:lnTo>
                  <a:pt x="0" y="0"/>
                </a:lnTo>
                <a:close/>
              </a:path>
            </a:pathLst>
          </a:custGeom>
          <a:blipFill>
            <a:blip r:embed="rId3"/>
            <a:stretch>
              <a:fillRect l="-22558" t="-5960" r="-22558"/>
            </a:stretch>
          </a:blipFill>
        </p:spPr>
      </p:sp>
      <p:sp>
        <p:nvSpPr>
          <p:cNvPr id="4" name="TextBox 4"/>
          <p:cNvSpPr txBox="1"/>
          <p:nvPr/>
        </p:nvSpPr>
        <p:spPr>
          <a:xfrm>
            <a:off x="1028700" y="396481"/>
            <a:ext cx="16230600" cy="720053"/>
          </a:xfrm>
          <a:prstGeom prst="rect">
            <a:avLst/>
          </a:prstGeom>
        </p:spPr>
        <p:txBody>
          <a:bodyPr lIns="0" tIns="0" rIns="0" bIns="0" rtlCol="0" anchor="t">
            <a:spAutoFit/>
          </a:bodyPr>
          <a:lstStyle/>
          <a:p>
            <a:pPr algn="ctr">
              <a:lnSpc>
                <a:spcPts val="5987"/>
              </a:lnSpc>
            </a:pPr>
            <a:r>
              <a:rPr lang="en-US" sz="4276" b="1">
                <a:solidFill>
                  <a:srgbClr val="FFFFFF"/>
                </a:solidFill>
                <a:latin typeface="Bookmania Bold"/>
                <a:ea typeface="Bookmania Bold"/>
                <a:cs typeface="Bookmania Bold"/>
                <a:sym typeface="Bookmania Bold"/>
              </a:rPr>
              <a:t> Apartment F is Pepe's.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B5525-EDA5-6F3A-7F35-7172A4A7E9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5715E1-14C8-AAB5-1EC6-858ECC83A78D}"/>
              </a:ext>
            </a:extLst>
          </p:cNvPr>
          <p:cNvSpPr/>
          <p:nvPr/>
        </p:nvSpPr>
        <p:spPr>
          <a:xfrm rot="-5400000" flipH="1" flipV="1">
            <a:off x="-5365640" y="-2533785"/>
            <a:ext cx="32274526" cy="21543246"/>
          </a:xfrm>
          <a:custGeom>
            <a:avLst/>
            <a:gdLst/>
            <a:ahLst/>
            <a:cxnLst/>
            <a:rect l="l" t="t" r="r" b="b"/>
            <a:pathLst>
              <a:path w="32274526" h="21543246">
                <a:moveTo>
                  <a:pt x="32274526" y="21543246"/>
                </a:moveTo>
                <a:lnTo>
                  <a:pt x="0" y="21543246"/>
                </a:lnTo>
                <a:lnTo>
                  <a:pt x="0" y="0"/>
                </a:lnTo>
                <a:lnTo>
                  <a:pt x="32274526" y="0"/>
                </a:lnTo>
                <a:lnTo>
                  <a:pt x="32274526" y="21543246"/>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a:extLst>
              <a:ext uri="{FF2B5EF4-FFF2-40B4-BE49-F238E27FC236}">
                <a16:creationId xmlns:a16="http://schemas.microsoft.com/office/drawing/2014/main" id="{9E9BEA77-FA3D-D816-DFE2-5E1C57578C9E}"/>
              </a:ext>
            </a:extLst>
          </p:cNvPr>
          <p:cNvSpPr/>
          <p:nvPr/>
        </p:nvSpPr>
        <p:spPr>
          <a:xfrm>
            <a:off x="-13144766" y="-20406621"/>
            <a:ext cx="32870340" cy="48968850"/>
          </a:xfrm>
          <a:custGeom>
            <a:avLst/>
            <a:gdLst/>
            <a:ahLst/>
            <a:cxnLst/>
            <a:rect l="l" t="t" r="r" b="b"/>
            <a:pathLst>
              <a:path w="32870340" h="48968850">
                <a:moveTo>
                  <a:pt x="0" y="0"/>
                </a:moveTo>
                <a:lnTo>
                  <a:pt x="32870340" y="0"/>
                </a:lnTo>
                <a:lnTo>
                  <a:pt x="32870340" y="48968850"/>
                </a:lnTo>
                <a:lnTo>
                  <a:pt x="0" y="48968850"/>
                </a:lnTo>
                <a:lnTo>
                  <a:pt x="0" y="0"/>
                </a:lnTo>
                <a:close/>
              </a:path>
            </a:pathLst>
          </a:custGeom>
          <a:blipFill>
            <a:blip r:embed="rId3">
              <a:alphaModFix amt="23000"/>
            </a:blip>
            <a:stretch>
              <a:fillRect/>
            </a:stretch>
          </a:blipFill>
        </p:spPr>
      </p:sp>
      <p:sp>
        <p:nvSpPr>
          <p:cNvPr id="4" name="Freeform 4">
            <a:extLst>
              <a:ext uri="{FF2B5EF4-FFF2-40B4-BE49-F238E27FC236}">
                <a16:creationId xmlns:a16="http://schemas.microsoft.com/office/drawing/2014/main" id="{B9676579-23B0-EF1E-FDC8-FA7F258BF955}"/>
              </a:ext>
            </a:extLst>
          </p:cNvPr>
          <p:cNvSpPr/>
          <p:nvPr/>
        </p:nvSpPr>
        <p:spPr>
          <a:xfrm>
            <a:off x="-4347980" y="-3523121"/>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4"/>
            <a:stretch>
              <a:fillRect/>
            </a:stretch>
          </a:blipFill>
        </p:spPr>
      </p:sp>
      <p:sp>
        <p:nvSpPr>
          <p:cNvPr id="6" name="Freeform 6">
            <a:extLst>
              <a:ext uri="{FF2B5EF4-FFF2-40B4-BE49-F238E27FC236}">
                <a16:creationId xmlns:a16="http://schemas.microsoft.com/office/drawing/2014/main" id="{88769B9C-A148-360A-39B6-D77CDBCE3909}"/>
              </a:ext>
            </a:extLst>
          </p:cNvPr>
          <p:cNvSpPr/>
          <p:nvPr/>
        </p:nvSpPr>
        <p:spPr>
          <a:xfrm rot="2700000">
            <a:off x="2607996" y="-6499745"/>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5"/>
            <a:stretch>
              <a:fillRect/>
            </a:stretch>
          </a:blipFill>
        </p:spPr>
        <p:txBody>
          <a:bodyPr/>
          <a:lstStyle/>
          <a:p>
            <a:endParaRPr lang="en-US" dirty="0"/>
          </a:p>
        </p:txBody>
      </p:sp>
      <p:sp>
        <p:nvSpPr>
          <p:cNvPr id="10" name="TextBox 4">
            <a:extLst>
              <a:ext uri="{FF2B5EF4-FFF2-40B4-BE49-F238E27FC236}">
                <a16:creationId xmlns:a16="http://schemas.microsoft.com/office/drawing/2014/main" id="{E3BCB364-6F2F-0F88-2056-7E94D2890200}"/>
              </a:ext>
            </a:extLst>
          </p:cNvPr>
          <p:cNvSpPr txBox="1"/>
          <p:nvPr/>
        </p:nvSpPr>
        <p:spPr>
          <a:xfrm>
            <a:off x="286406" y="767192"/>
            <a:ext cx="11384786" cy="1510029"/>
          </a:xfrm>
          <a:prstGeom prst="rect">
            <a:avLst/>
          </a:prstGeom>
        </p:spPr>
        <p:txBody>
          <a:bodyPr lIns="0" tIns="0" rIns="0" bIns="0" rtlCol="0" anchor="t">
            <a:spAutoFit/>
          </a:bodyPr>
          <a:lstStyle/>
          <a:p>
            <a:pPr algn="ctr">
              <a:lnSpc>
                <a:spcPts val="11087"/>
              </a:lnSpc>
            </a:pPr>
            <a:r>
              <a:rPr lang="en-US" sz="11500" b="1" dirty="0">
                <a:solidFill>
                  <a:srgbClr val="4B0A00"/>
                </a:solidFill>
                <a:latin typeface="Garet Bold"/>
                <a:ea typeface="Garet Bold"/>
                <a:cs typeface="Garet Bold"/>
                <a:sym typeface="Garet Bold"/>
              </a:rPr>
              <a:t>Objectives:</a:t>
            </a:r>
          </a:p>
        </p:txBody>
      </p:sp>
      <p:sp>
        <p:nvSpPr>
          <p:cNvPr id="5" name="TextBox 5">
            <a:extLst>
              <a:ext uri="{FF2B5EF4-FFF2-40B4-BE49-F238E27FC236}">
                <a16:creationId xmlns:a16="http://schemas.microsoft.com/office/drawing/2014/main" id="{65FE3F3D-E031-567D-7657-862A1C72F5B7}"/>
              </a:ext>
            </a:extLst>
          </p:cNvPr>
          <p:cNvSpPr txBox="1"/>
          <p:nvPr/>
        </p:nvSpPr>
        <p:spPr>
          <a:xfrm>
            <a:off x="2343699" y="1278285"/>
            <a:ext cx="15657895" cy="1333057"/>
          </a:xfrm>
          <a:prstGeom prst="rect">
            <a:avLst/>
          </a:prstGeom>
        </p:spPr>
        <p:txBody>
          <a:bodyPr wrap="square" lIns="0" tIns="0" rIns="0" bIns="0" rtlCol="0" anchor="t">
            <a:spAutoFit/>
          </a:bodyPr>
          <a:lstStyle/>
          <a:p>
            <a:pPr algn="just">
              <a:lnSpc>
                <a:spcPts val="11743"/>
              </a:lnSpc>
            </a:pPr>
            <a:r>
              <a:rPr lang="en-US" sz="5400" spc="8" dirty="0">
                <a:solidFill>
                  <a:srgbClr val="000000"/>
                </a:solidFill>
                <a:latin typeface="Bookmania"/>
                <a:ea typeface="Bookmania"/>
                <a:cs typeface="Bookmania"/>
                <a:sym typeface="Bookmania"/>
              </a:rPr>
              <a:t>At the end of the lesson, learners are expected to:</a:t>
            </a:r>
          </a:p>
        </p:txBody>
      </p:sp>
      <p:sp>
        <p:nvSpPr>
          <p:cNvPr id="11" name="TextBox 5">
            <a:extLst>
              <a:ext uri="{FF2B5EF4-FFF2-40B4-BE49-F238E27FC236}">
                <a16:creationId xmlns:a16="http://schemas.microsoft.com/office/drawing/2014/main" id="{A356B978-31EB-3958-4858-45637115076E}"/>
              </a:ext>
            </a:extLst>
          </p:cNvPr>
          <p:cNvSpPr txBox="1"/>
          <p:nvPr/>
        </p:nvSpPr>
        <p:spPr>
          <a:xfrm>
            <a:off x="800100" y="4287057"/>
            <a:ext cx="16687800" cy="5416868"/>
          </a:xfrm>
          <a:prstGeom prst="rect">
            <a:avLst/>
          </a:prstGeom>
        </p:spPr>
        <p:txBody>
          <a:bodyPr wrap="square" lIns="0" tIns="0" rIns="0" bIns="0" rtlCol="0" anchor="t">
            <a:spAutoFit/>
          </a:bodyPr>
          <a:lstStyle/>
          <a:p>
            <a:pPr marL="914400" indent="-914400" algn="just">
              <a:buFont typeface="+mj-lt"/>
              <a:buAutoNum type="alphaLcPeriod"/>
            </a:pPr>
            <a:r>
              <a:rPr lang="en-US" sz="4400" spc="8" dirty="0">
                <a:solidFill>
                  <a:srgbClr val="000000"/>
                </a:solidFill>
                <a:latin typeface="Bookmania"/>
                <a:ea typeface="Bookmania"/>
                <a:cs typeface="Bookmania"/>
                <a:sym typeface="Bookmania"/>
              </a:rPr>
              <a:t>Describe the role of the yellow shawl, mirror, and multiple perspectives in the short story;</a:t>
            </a:r>
          </a:p>
          <a:p>
            <a:pPr marL="914400" indent="-914400" algn="just">
              <a:buFont typeface="+mj-lt"/>
              <a:buAutoNum type="alphaLcPeriod"/>
            </a:pPr>
            <a:r>
              <a:rPr lang="en-US" sz="4400" spc="8" dirty="0">
                <a:solidFill>
                  <a:srgbClr val="000000"/>
                </a:solidFill>
                <a:latin typeface="Bookmania"/>
                <a:ea typeface="Bookmania"/>
                <a:cs typeface="Bookmania"/>
                <a:sym typeface="Bookmania"/>
              </a:rPr>
              <a:t>Interpret how shifting perspectives and recurring symbols reveal characters’ emotions, memories, and conflicts;</a:t>
            </a:r>
          </a:p>
          <a:p>
            <a:pPr marL="914400" indent="-914400" algn="just">
              <a:buFont typeface="+mj-lt"/>
              <a:buAutoNum type="alphaLcPeriod"/>
            </a:pPr>
            <a:r>
              <a:rPr lang="en-US" sz="4400" spc="8" dirty="0">
                <a:solidFill>
                  <a:srgbClr val="000000"/>
                </a:solidFill>
                <a:latin typeface="Bookmania"/>
                <a:ea typeface="Bookmania"/>
                <a:cs typeface="Bookmania"/>
                <a:sym typeface="Bookmania"/>
              </a:rPr>
              <a:t>Demonstrate sensitivity and understanding on the emotional experiences of the characters; and</a:t>
            </a:r>
          </a:p>
          <a:p>
            <a:pPr marL="914400" indent="-914400" algn="just">
              <a:buFont typeface="+mj-lt"/>
              <a:buAutoNum type="alphaLcPeriod"/>
            </a:pPr>
            <a:r>
              <a:rPr lang="en-US" sz="4400" spc="8" dirty="0">
                <a:solidFill>
                  <a:srgbClr val="000000"/>
                </a:solidFill>
                <a:latin typeface="Bookmania"/>
                <a:ea typeface="Bookmania"/>
                <a:cs typeface="Bookmania"/>
                <a:sym typeface="Bookmania"/>
              </a:rPr>
              <a:t>Observe how the portrayal of characters’ memories, love and sacrifices reflect on the Filipino values and experiences.</a:t>
            </a:r>
          </a:p>
        </p:txBody>
      </p:sp>
    </p:spTree>
    <p:extLst>
      <p:ext uri="{BB962C8B-B14F-4D97-AF65-F5344CB8AC3E}">
        <p14:creationId xmlns:p14="http://schemas.microsoft.com/office/powerpoint/2010/main" val="3607298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99152" y="-34336595"/>
            <a:ext cx="32887152" cy="48993894"/>
          </a:xfrm>
          <a:custGeom>
            <a:avLst/>
            <a:gdLst/>
            <a:ahLst/>
            <a:cxnLst/>
            <a:rect l="l" t="t" r="r" b="b"/>
            <a:pathLst>
              <a:path w="32887152" h="48993894">
                <a:moveTo>
                  <a:pt x="0" y="0"/>
                </a:moveTo>
                <a:lnTo>
                  <a:pt x="32887152" y="0"/>
                </a:lnTo>
                <a:lnTo>
                  <a:pt x="32887152" y="48993894"/>
                </a:lnTo>
                <a:lnTo>
                  <a:pt x="0" y="48993894"/>
                </a:lnTo>
                <a:lnTo>
                  <a:pt x="0" y="0"/>
                </a:lnTo>
                <a:close/>
              </a:path>
            </a:pathLst>
          </a:custGeom>
          <a:blipFill>
            <a:blip r:embed="rId2"/>
            <a:stretch>
              <a:fillRect/>
            </a:stretch>
          </a:blipFill>
        </p:spPr>
      </p:sp>
      <p:sp>
        <p:nvSpPr>
          <p:cNvPr id="3" name="Freeform 3"/>
          <p:cNvSpPr/>
          <p:nvPr/>
        </p:nvSpPr>
        <p:spPr>
          <a:xfrm>
            <a:off x="0" y="-2264270"/>
            <a:ext cx="18288000" cy="12551270"/>
          </a:xfrm>
          <a:custGeom>
            <a:avLst/>
            <a:gdLst/>
            <a:ahLst/>
            <a:cxnLst/>
            <a:rect l="l" t="t" r="r" b="b"/>
            <a:pathLst>
              <a:path w="18288000" h="12551270">
                <a:moveTo>
                  <a:pt x="0" y="0"/>
                </a:moveTo>
                <a:lnTo>
                  <a:pt x="18288000" y="0"/>
                </a:lnTo>
                <a:lnTo>
                  <a:pt x="18288000" y="12551270"/>
                </a:lnTo>
                <a:lnTo>
                  <a:pt x="0" y="12551270"/>
                </a:lnTo>
                <a:lnTo>
                  <a:pt x="0" y="0"/>
                </a:lnTo>
                <a:close/>
              </a:path>
            </a:pathLst>
          </a:custGeom>
          <a:blipFill>
            <a:blip r:embed="rId3"/>
            <a:stretch>
              <a:fillRect l="-126026" t="-12443" r="-126026" b="-108772"/>
            </a:stretch>
          </a:blipFill>
        </p:spPr>
      </p:sp>
      <p:sp>
        <p:nvSpPr>
          <p:cNvPr id="4" name="TextBox 4"/>
          <p:cNvSpPr txBox="1"/>
          <p:nvPr/>
        </p:nvSpPr>
        <p:spPr>
          <a:xfrm>
            <a:off x="2142050" y="2420515"/>
            <a:ext cx="15117250" cy="1873214"/>
          </a:xfrm>
          <a:prstGeom prst="rect">
            <a:avLst/>
          </a:prstGeom>
        </p:spPr>
        <p:txBody>
          <a:bodyPr lIns="0" tIns="0" rIns="0" bIns="0" rtlCol="0" anchor="t">
            <a:spAutoFit/>
          </a:bodyPr>
          <a:lstStyle/>
          <a:p>
            <a:pPr algn="ctr">
              <a:lnSpc>
                <a:spcPts val="7526"/>
              </a:lnSpc>
            </a:pPr>
            <a:r>
              <a:rPr lang="en-US" sz="5376" b="1">
                <a:solidFill>
                  <a:srgbClr val="FFFFFF"/>
                </a:solidFill>
                <a:latin typeface="Bookmania Bold"/>
                <a:ea typeface="Bookmania Bold"/>
                <a:cs typeface="Bookmania Bold"/>
                <a:sym typeface="Bookmania Bold"/>
              </a:rPr>
              <a:t>According to the man, the floors of the rooms are dominated by what?</a:t>
            </a:r>
          </a:p>
        </p:txBody>
      </p:sp>
      <p:sp>
        <p:nvSpPr>
          <p:cNvPr id="5" name="Freeform 5"/>
          <p:cNvSpPr/>
          <p:nvPr/>
        </p:nvSpPr>
        <p:spPr>
          <a:xfrm>
            <a:off x="-890694" y="-202656"/>
            <a:ext cx="3838788" cy="4496385"/>
          </a:xfrm>
          <a:custGeom>
            <a:avLst/>
            <a:gdLst/>
            <a:ahLst/>
            <a:cxnLst/>
            <a:rect l="l" t="t" r="r" b="b"/>
            <a:pathLst>
              <a:path w="3838788" h="4496385">
                <a:moveTo>
                  <a:pt x="0" y="0"/>
                </a:moveTo>
                <a:lnTo>
                  <a:pt x="3838788" y="0"/>
                </a:lnTo>
                <a:lnTo>
                  <a:pt x="3838788" y="4496385"/>
                </a:lnTo>
                <a:lnTo>
                  <a:pt x="0" y="4496385"/>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6" name="Group 6"/>
          <p:cNvGrpSpPr/>
          <p:nvPr/>
        </p:nvGrpSpPr>
        <p:grpSpPr>
          <a:xfrm>
            <a:off x="1278555" y="4400760"/>
            <a:ext cx="5352246" cy="5145263"/>
            <a:chOff x="0" y="0"/>
            <a:chExt cx="7136328" cy="6860350"/>
          </a:xfrm>
        </p:grpSpPr>
        <p:sp>
          <p:nvSpPr>
            <p:cNvPr id="7" name="Freeform 7">
              <a:hlinkClick r:id="rId5" action="ppaction://hlinksldjump"/>
            </p:cNvPr>
            <p:cNvSpPr/>
            <p:nvPr/>
          </p:nvSpPr>
          <p:spPr>
            <a:xfrm>
              <a:off x="2226052" y="0"/>
              <a:ext cx="2684225" cy="5981560"/>
            </a:xfrm>
            <a:custGeom>
              <a:avLst/>
              <a:gdLst/>
              <a:ahLst/>
              <a:cxnLst/>
              <a:rect l="l" t="t" r="r" b="b"/>
              <a:pathLst>
                <a:path w="2684225" h="5981560">
                  <a:moveTo>
                    <a:pt x="0" y="0"/>
                  </a:moveTo>
                  <a:lnTo>
                    <a:pt x="2684225" y="0"/>
                  </a:lnTo>
                  <a:lnTo>
                    <a:pt x="2684225" y="5981560"/>
                  </a:lnTo>
                  <a:lnTo>
                    <a:pt x="0" y="5981560"/>
                  </a:lnTo>
                  <a:lnTo>
                    <a:pt x="0" y="0"/>
                  </a:lnTo>
                  <a:close/>
                </a:path>
              </a:pathLst>
            </a:custGeom>
            <a:blipFill>
              <a:blip r:embed="rId6"/>
              <a:stretch>
                <a:fillRect/>
              </a:stretch>
            </a:blipFill>
          </p:spPr>
        </p:sp>
        <p:sp>
          <p:nvSpPr>
            <p:cNvPr id="8" name="TextBox 8"/>
            <p:cNvSpPr txBox="1"/>
            <p:nvPr/>
          </p:nvSpPr>
          <p:spPr>
            <a:xfrm>
              <a:off x="0" y="6054585"/>
              <a:ext cx="7136328" cy="805765"/>
            </a:xfrm>
            <a:prstGeom prst="rect">
              <a:avLst/>
            </a:prstGeom>
          </p:spPr>
          <p:txBody>
            <a:bodyPr lIns="0" tIns="0" rIns="0" bIns="0" rtlCol="0" anchor="t">
              <a:spAutoFit/>
            </a:bodyPr>
            <a:lstStyle/>
            <a:p>
              <a:pPr algn="ctr">
                <a:lnSpc>
                  <a:spcPts val="5147"/>
                </a:lnSpc>
              </a:pPr>
              <a:r>
                <a:rPr lang="en-US" sz="3676" b="1">
                  <a:solidFill>
                    <a:srgbClr val="FFFFFF"/>
                  </a:solidFill>
                  <a:latin typeface="Bookmania Bold"/>
                  <a:ea typeface="Bookmania Bold"/>
                  <a:cs typeface="Bookmania Bold"/>
                  <a:sym typeface="Bookmania Bold"/>
                </a:rPr>
                <a:t>Florentine glass</a:t>
              </a:r>
            </a:p>
          </p:txBody>
        </p:sp>
      </p:grpSp>
      <p:grpSp>
        <p:nvGrpSpPr>
          <p:cNvPr id="9" name="Group 9"/>
          <p:cNvGrpSpPr/>
          <p:nvPr/>
        </p:nvGrpSpPr>
        <p:grpSpPr>
          <a:xfrm>
            <a:off x="6467877" y="4772130"/>
            <a:ext cx="5352246" cy="4773893"/>
            <a:chOff x="0" y="0"/>
            <a:chExt cx="7136328" cy="6365190"/>
          </a:xfrm>
        </p:grpSpPr>
        <p:sp>
          <p:nvSpPr>
            <p:cNvPr id="10" name="Freeform 10">
              <a:hlinkClick r:id="rId7" action="ppaction://hlinksldjump"/>
            </p:cNvPr>
            <p:cNvSpPr/>
            <p:nvPr/>
          </p:nvSpPr>
          <p:spPr>
            <a:xfrm>
              <a:off x="1956534" y="0"/>
              <a:ext cx="3223260" cy="5486400"/>
            </a:xfrm>
            <a:custGeom>
              <a:avLst/>
              <a:gdLst/>
              <a:ahLst/>
              <a:cxnLst/>
              <a:rect l="l" t="t" r="r" b="b"/>
              <a:pathLst>
                <a:path w="3223260" h="5486400">
                  <a:moveTo>
                    <a:pt x="0" y="0"/>
                  </a:moveTo>
                  <a:lnTo>
                    <a:pt x="3223260" y="0"/>
                  </a:lnTo>
                  <a:lnTo>
                    <a:pt x="3223260" y="5486400"/>
                  </a:lnTo>
                  <a:lnTo>
                    <a:pt x="0" y="5486400"/>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0" y="5559425"/>
              <a:ext cx="7136328" cy="805765"/>
            </a:xfrm>
            <a:prstGeom prst="rect">
              <a:avLst/>
            </a:prstGeom>
          </p:spPr>
          <p:txBody>
            <a:bodyPr lIns="0" tIns="0" rIns="0" bIns="0" rtlCol="0" anchor="t">
              <a:spAutoFit/>
            </a:bodyPr>
            <a:lstStyle/>
            <a:p>
              <a:pPr algn="ctr">
                <a:lnSpc>
                  <a:spcPts val="5147"/>
                </a:lnSpc>
              </a:pPr>
              <a:r>
                <a:rPr lang="en-US" sz="3676" b="1">
                  <a:solidFill>
                    <a:srgbClr val="FFFFFF"/>
                  </a:solidFill>
                  <a:latin typeface="Bookmania Bold"/>
                  <a:ea typeface="Bookmania Bold"/>
                  <a:cs typeface="Bookmania Bold"/>
                  <a:sym typeface="Bookmania Bold"/>
                </a:rPr>
                <a:t>Doors</a:t>
              </a:r>
            </a:p>
          </p:txBody>
        </p:sp>
      </p:grpSp>
      <p:grpSp>
        <p:nvGrpSpPr>
          <p:cNvPr id="12" name="Group 12"/>
          <p:cNvGrpSpPr/>
          <p:nvPr/>
        </p:nvGrpSpPr>
        <p:grpSpPr>
          <a:xfrm>
            <a:off x="11640314" y="4772130"/>
            <a:ext cx="5352246" cy="4773893"/>
            <a:chOff x="0" y="0"/>
            <a:chExt cx="7136328" cy="6365190"/>
          </a:xfrm>
        </p:grpSpPr>
        <p:sp>
          <p:nvSpPr>
            <p:cNvPr id="13" name="Freeform 13">
              <a:hlinkClick r:id="rId7" action="ppaction://hlinksldjump"/>
            </p:cNvPr>
            <p:cNvSpPr/>
            <p:nvPr/>
          </p:nvSpPr>
          <p:spPr>
            <a:xfrm>
              <a:off x="1116429" y="0"/>
              <a:ext cx="4903470" cy="5486400"/>
            </a:xfrm>
            <a:custGeom>
              <a:avLst/>
              <a:gdLst/>
              <a:ahLst/>
              <a:cxnLst/>
              <a:rect l="l" t="t" r="r" b="b"/>
              <a:pathLst>
                <a:path w="4903470" h="5486400">
                  <a:moveTo>
                    <a:pt x="0" y="0"/>
                  </a:moveTo>
                  <a:lnTo>
                    <a:pt x="4903470" y="0"/>
                  </a:lnTo>
                  <a:lnTo>
                    <a:pt x="4903470" y="5486400"/>
                  </a:lnTo>
                  <a:lnTo>
                    <a:pt x="0" y="5486400"/>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4" name="TextBox 14"/>
            <p:cNvSpPr txBox="1"/>
            <p:nvPr/>
          </p:nvSpPr>
          <p:spPr>
            <a:xfrm>
              <a:off x="0" y="5559425"/>
              <a:ext cx="7136328" cy="805765"/>
            </a:xfrm>
            <a:prstGeom prst="rect">
              <a:avLst/>
            </a:prstGeom>
          </p:spPr>
          <p:txBody>
            <a:bodyPr lIns="0" tIns="0" rIns="0" bIns="0" rtlCol="0" anchor="t">
              <a:spAutoFit/>
            </a:bodyPr>
            <a:lstStyle/>
            <a:p>
              <a:pPr algn="ctr">
                <a:lnSpc>
                  <a:spcPts val="5147"/>
                </a:lnSpc>
              </a:pPr>
              <a:r>
                <a:rPr lang="en-US" sz="3676" b="1">
                  <a:solidFill>
                    <a:srgbClr val="FFFFFF"/>
                  </a:solidFill>
                  <a:latin typeface="Bookmania Bold"/>
                  <a:ea typeface="Bookmania Bold"/>
                  <a:cs typeface="Bookmania Bold"/>
                  <a:sym typeface="Bookmania Bold"/>
                </a:rPr>
                <a:t>Stairs</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99152" y="-34336595"/>
            <a:ext cx="32887152" cy="48993894"/>
          </a:xfrm>
          <a:custGeom>
            <a:avLst/>
            <a:gdLst/>
            <a:ahLst/>
            <a:cxnLst/>
            <a:rect l="l" t="t" r="r" b="b"/>
            <a:pathLst>
              <a:path w="32887152" h="48993894">
                <a:moveTo>
                  <a:pt x="0" y="0"/>
                </a:moveTo>
                <a:lnTo>
                  <a:pt x="32887152" y="0"/>
                </a:lnTo>
                <a:lnTo>
                  <a:pt x="32887152" y="48993894"/>
                </a:lnTo>
                <a:lnTo>
                  <a:pt x="0" y="48993894"/>
                </a:lnTo>
                <a:lnTo>
                  <a:pt x="0" y="0"/>
                </a:lnTo>
                <a:close/>
              </a:path>
            </a:pathLst>
          </a:custGeom>
          <a:blipFill>
            <a:blip r:embed="rId2"/>
            <a:stretch>
              <a:fillRect/>
            </a:stretch>
          </a:blipFill>
        </p:spPr>
      </p:sp>
      <p:sp>
        <p:nvSpPr>
          <p:cNvPr id="3" name="Freeform 3"/>
          <p:cNvSpPr/>
          <p:nvPr/>
        </p:nvSpPr>
        <p:spPr>
          <a:xfrm>
            <a:off x="0" y="-109712"/>
            <a:ext cx="31562744" cy="17943392"/>
          </a:xfrm>
          <a:custGeom>
            <a:avLst/>
            <a:gdLst/>
            <a:ahLst/>
            <a:cxnLst/>
            <a:rect l="l" t="t" r="r" b="b"/>
            <a:pathLst>
              <a:path w="31562744" h="17943392">
                <a:moveTo>
                  <a:pt x="0" y="0"/>
                </a:moveTo>
                <a:lnTo>
                  <a:pt x="31562744" y="0"/>
                </a:lnTo>
                <a:lnTo>
                  <a:pt x="31562744" y="17943392"/>
                </a:lnTo>
                <a:lnTo>
                  <a:pt x="0" y="17943392"/>
                </a:lnTo>
                <a:lnTo>
                  <a:pt x="0" y="0"/>
                </a:lnTo>
                <a:close/>
              </a:path>
            </a:pathLst>
          </a:custGeom>
          <a:blipFill>
            <a:blip r:embed="rId3"/>
            <a:stretch>
              <a:fillRect l="-83492" t="-11392" r="-83492" b="-91136"/>
            </a:stretch>
          </a:blipFill>
        </p:spPr>
      </p:sp>
      <p:sp>
        <p:nvSpPr>
          <p:cNvPr id="4" name="TextBox 4"/>
          <p:cNvSpPr txBox="1"/>
          <p:nvPr/>
        </p:nvSpPr>
        <p:spPr>
          <a:xfrm>
            <a:off x="352261" y="1744036"/>
            <a:ext cx="7572810" cy="6732253"/>
          </a:xfrm>
          <a:prstGeom prst="rect">
            <a:avLst/>
          </a:prstGeom>
        </p:spPr>
        <p:txBody>
          <a:bodyPr lIns="0" tIns="0" rIns="0" bIns="0" rtlCol="0" anchor="t">
            <a:spAutoFit/>
          </a:bodyPr>
          <a:lstStyle/>
          <a:p>
            <a:pPr algn="ctr">
              <a:lnSpc>
                <a:spcPts val="5355"/>
              </a:lnSpc>
            </a:pPr>
            <a:r>
              <a:rPr lang="en-US" sz="3825" b="1">
                <a:solidFill>
                  <a:srgbClr val="FFFFFF"/>
                </a:solidFill>
                <a:latin typeface="Bookmania Bold"/>
                <a:ea typeface="Bookmania Bold"/>
                <a:cs typeface="Bookmania Bold"/>
                <a:sym typeface="Bookmania Bold"/>
              </a:rPr>
              <a:t> When I pushed the door in, I saw in the wall facing me, even as the door swung open, another door opening, swinging outward, toward where I stood, out in the hall before the apartment. The doors came to a stand simultaneously. I noticed the man before the farther side of the inner door, I stood and waited. </a:t>
            </a:r>
          </a:p>
        </p:txBody>
      </p:sp>
      <p:sp>
        <p:nvSpPr>
          <p:cNvPr id="5" name="Freeform 5"/>
          <p:cNvSpPr/>
          <p:nvPr/>
        </p:nvSpPr>
        <p:spPr>
          <a:xfrm>
            <a:off x="7925072" y="2441053"/>
            <a:ext cx="9608699" cy="5404893"/>
          </a:xfrm>
          <a:custGeom>
            <a:avLst/>
            <a:gdLst/>
            <a:ahLst/>
            <a:cxnLst/>
            <a:rect l="l" t="t" r="r" b="b"/>
            <a:pathLst>
              <a:path w="9608699" h="5404893">
                <a:moveTo>
                  <a:pt x="0" y="0"/>
                </a:moveTo>
                <a:lnTo>
                  <a:pt x="9608699" y="0"/>
                </a:lnTo>
                <a:lnTo>
                  <a:pt x="9608699" y="5404894"/>
                </a:lnTo>
                <a:lnTo>
                  <a:pt x="0" y="5404894"/>
                </a:lnTo>
                <a:lnTo>
                  <a:pt x="0" y="0"/>
                </a:lnTo>
                <a:close/>
              </a:path>
            </a:pathLst>
          </a:custGeom>
          <a:blipFill>
            <a:blip r:embed="rId4"/>
            <a:stretch>
              <a:fillRect t="-12642" b="-152203"/>
            </a:stretch>
          </a:blipFill>
        </p:spPr>
      </p:sp>
      <p:sp>
        <p:nvSpPr>
          <p:cNvPr id="6" name="Freeform 6"/>
          <p:cNvSpPr/>
          <p:nvPr/>
        </p:nvSpPr>
        <p:spPr>
          <a:xfrm>
            <a:off x="15387739" y="808155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6493" y="0"/>
            <a:ext cx="18288000" cy="23042747"/>
          </a:xfrm>
          <a:custGeom>
            <a:avLst/>
            <a:gdLst/>
            <a:ahLst/>
            <a:cxnLst/>
            <a:rect l="l" t="t" r="r" b="b"/>
            <a:pathLst>
              <a:path w="18288000" h="23042747">
                <a:moveTo>
                  <a:pt x="0" y="0"/>
                </a:moveTo>
                <a:lnTo>
                  <a:pt x="18288000" y="0"/>
                </a:lnTo>
                <a:lnTo>
                  <a:pt x="18288000" y="23042747"/>
                </a:lnTo>
                <a:lnTo>
                  <a:pt x="0" y="23042747"/>
                </a:lnTo>
                <a:lnTo>
                  <a:pt x="0" y="0"/>
                </a:lnTo>
                <a:close/>
              </a:path>
            </a:pathLst>
          </a:custGeom>
          <a:blipFill>
            <a:blip r:embed="rId2"/>
            <a:stretch>
              <a:fillRect t="-5643" b="-12591"/>
            </a:stretch>
          </a:blipFill>
        </p:spPr>
      </p:sp>
      <p:sp>
        <p:nvSpPr>
          <p:cNvPr id="3" name="Freeform 3"/>
          <p:cNvSpPr/>
          <p:nvPr/>
        </p:nvSpPr>
        <p:spPr>
          <a:xfrm flipV="1">
            <a:off x="96493"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3"/>
            <a:stretch>
              <a:fillRect l="-83492" t="-74310" r="-83492" b="-28218"/>
            </a:stretch>
          </a:blipFill>
        </p:spPr>
      </p:sp>
      <p:sp>
        <p:nvSpPr>
          <p:cNvPr id="4" name="TextBox 4"/>
          <p:cNvSpPr txBox="1"/>
          <p:nvPr/>
        </p:nvSpPr>
        <p:spPr>
          <a:xfrm>
            <a:off x="578117" y="6923422"/>
            <a:ext cx="17131766" cy="2334878"/>
          </a:xfrm>
          <a:prstGeom prst="rect">
            <a:avLst/>
          </a:prstGeom>
        </p:spPr>
        <p:txBody>
          <a:bodyPr lIns="0" tIns="0" rIns="0" bIns="0" rtlCol="0" anchor="t">
            <a:spAutoFit/>
          </a:bodyPr>
          <a:lstStyle/>
          <a:p>
            <a:pPr algn="ctr">
              <a:lnSpc>
                <a:spcPts val="4655"/>
              </a:lnSpc>
            </a:pPr>
            <a:r>
              <a:rPr lang="en-US" sz="3325" b="1">
                <a:solidFill>
                  <a:srgbClr val="FFFFFF"/>
                </a:solidFill>
                <a:latin typeface="Bookmania Bold"/>
                <a:ea typeface="Bookmania Bold"/>
                <a:cs typeface="Bookmania Bold"/>
                <a:sym typeface="Bookmania Bold"/>
              </a:rPr>
              <a:t>It seemed the man could sustain silence and stillness longer than I could, so I decided to call out to him. Before I did so, I stepped over the threshold. When I saw him stride through the inner door the same time I crossed the threshold, I realized it was a mirror before me, a tall wall mirror.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6493" y="-12755747"/>
            <a:ext cx="18288000" cy="23042747"/>
          </a:xfrm>
          <a:custGeom>
            <a:avLst/>
            <a:gdLst/>
            <a:ahLst/>
            <a:cxnLst/>
            <a:rect l="l" t="t" r="r" b="b"/>
            <a:pathLst>
              <a:path w="18288000" h="23042747">
                <a:moveTo>
                  <a:pt x="0" y="0"/>
                </a:moveTo>
                <a:lnTo>
                  <a:pt x="18288000" y="0"/>
                </a:lnTo>
                <a:lnTo>
                  <a:pt x="18288000" y="23042747"/>
                </a:lnTo>
                <a:lnTo>
                  <a:pt x="0" y="23042747"/>
                </a:lnTo>
                <a:lnTo>
                  <a:pt x="0" y="0"/>
                </a:lnTo>
                <a:close/>
              </a:path>
            </a:pathLst>
          </a:custGeom>
          <a:blipFill>
            <a:blip r:embed="rId2"/>
            <a:stretch>
              <a:fillRect t="-5643" b="-12591"/>
            </a:stretch>
          </a:blipFill>
        </p:spPr>
      </p:sp>
      <p:sp>
        <p:nvSpPr>
          <p:cNvPr id="3" name="Freeform 3"/>
          <p:cNvSpPr/>
          <p:nvPr/>
        </p:nvSpPr>
        <p:spPr>
          <a:xfrm flipV="1">
            <a:off x="96493"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3"/>
            <a:stretch>
              <a:fillRect l="-83492" t="-74310" r="-83492" b="-28218"/>
            </a:stretch>
          </a:blipFill>
        </p:spPr>
      </p:sp>
      <p:sp>
        <p:nvSpPr>
          <p:cNvPr id="4" name="TextBox 4"/>
          <p:cNvSpPr txBox="1"/>
          <p:nvPr/>
        </p:nvSpPr>
        <p:spPr>
          <a:xfrm>
            <a:off x="578117" y="7936247"/>
            <a:ext cx="17131766" cy="1322053"/>
          </a:xfrm>
          <a:prstGeom prst="rect">
            <a:avLst/>
          </a:prstGeom>
        </p:spPr>
        <p:txBody>
          <a:bodyPr lIns="0" tIns="0" rIns="0" bIns="0" rtlCol="0" anchor="t">
            <a:spAutoFit/>
          </a:bodyPr>
          <a:lstStyle/>
          <a:p>
            <a:pPr algn="ctr">
              <a:lnSpc>
                <a:spcPts val="5355"/>
              </a:lnSpc>
            </a:pPr>
            <a:r>
              <a:rPr lang="en-US" sz="3825" b="1" spc="3">
                <a:solidFill>
                  <a:srgbClr val="FFFFFF"/>
                </a:solidFill>
                <a:latin typeface="Bookmania Bold"/>
                <a:ea typeface="Bookmania Bold"/>
                <a:cs typeface="Bookmania Bold"/>
                <a:sym typeface="Bookmania Bold"/>
              </a:rPr>
              <a:t>The mirror was in the front room, set in a wall section directly facing the entranceway from the vestibule into the front room. </a:t>
            </a:r>
          </a:p>
        </p:txBody>
      </p:sp>
      <p:sp>
        <p:nvSpPr>
          <p:cNvPr id="5" name="TextBox 5"/>
          <p:cNvSpPr txBox="1"/>
          <p:nvPr/>
        </p:nvSpPr>
        <p:spPr>
          <a:xfrm>
            <a:off x="5715987" y="7147800"/>
            <a:ext cx="6856025" cy="645778"/>
          </a:xfrm>
          <a:prstGeom prst="rect">
            <a:avLst/>
          </a:prstGeom>
        </p:spPr>
        <p:txBody>
          <a:bodyPr lIns="0" tIns="0" rIns="0" bIns="0" rtlCol="0" anchor="t">
            <a:spAutoFit/>
          </a:bodyPr>
          <a:lstStyle/>
          <a:p>
            <a:pPr marL="0" lvl="0" indent="0" algn="ctr">
              <a:lnSpc>
                <a:spcPts val="5355"/>
              </a:lnSpc>
              <a:spcBef>
                <a:spcPct val="0"/>
              </a:spcBef>
            </a:pPr>
            <a:r>
              <a:rPr lang="en-US" sz="3825" b="1" u="none" strike="noStrike">
                <a:solidFill>
                  <a:srgbClr val="FFFFFF"/>
                </a:solidFill>
                <a:latin typeface="Bookmania Bold"/>
                <a:ea typeface="Bookmania Bold"/>
                <a:cs typeface="Bookmania Bold"/>
                <a:sym typeface="Bookmania Bold"/>
              </a:rPr>
              <a:t> The vestibule was bare. </a:t>
            </a:r>
          </a:p>
        </p:txBody>
      </p:sp>
      <p:sp>
        <p:nvSpPr>
          <p:cNvPr id="6" name="Freeform 6"/>
          <p:cNvSpPr/>
          <p:nvPr/>
        </p:nvSpPr>
        <p:spPr>
          <a:xfrm rot="5400000">
            <a:off x="15387739" y="1028700"/>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4480517"/>
            <a:ext cx="18288000" cy="15821617"/>
          </a:xfrm>
          <a:custGeom>
            <a:avLst/>
            <a:gdLst/>
            <a:ahLst/>
            <a:cxnLst/>
            <a:rect l="l" t="t" r="r" b="b"/>
            <a:pathLst>
              <a:path w="18288000" h="15821617">
                <a:moveTo>
                  <a:pt x="0" y="0"/>
                </a:moveTo>
                <a:lnTo>
                  <a:pt x="18288000" y="0"/>
                </a:lnTo>
                <a:lnTo>
                  <a:pt x="18288000" y="15821617"/>
                </a:lnTo>
                <a:lnTo>
                  <a:pt x="0" y="15821617"/>
                </a:lnTo>
                <a:lnTo>
                  <a:pt x="0" y="0"/>
                </a:lnTo>
                <a:close/>
              </a:path>
            </a:pathLst>
          </a:custGeom>
          <a:blipFill>
            <a:blip r:embed="rId2"/>
            <a:stretch>
              <a:fillRect t="-48799" r="-2699" b="-28047"/>
            </a:stretch>
          </a:blipFill>
        </p:spPr>
      </p:sp>
      <p:sp>
        <p:nvSpPr>
          <p:cNvPr id="3" name="Freeform 3"/>
          <p:cNvSpPr/>
          <p:nvPr/>
        </p:nvSpPr>
        <p:spPr>
          <a:xfrm>
            <a:off x="0" y="-4480517"/>
            <a:ext cx="18288000" cy="15821617"/>
          </a:xfrm>
          <a:custGeom>
            <a:avLst/>
            <a:gdLst/>
            <a:ahLst/>
            <a:cxnLst/>
            <a:rect l="l" t="t" r="r" b="b"/>
            <a:pathLst>
              <a:path w="18288000" h="15821617">
                <a:moveTo>
                  <a:pt x="0" y="0"/>
                </a:moveTo>
                <a:lnTo>
                  <a:pt x="18288000" y="0"/>
                </a:lnTo>
                <a:lnTo>
                  <a:pt x="18288000" y="15821617"/>
                </a:lnTo>
                <a:lnTo>
                  <a:pt x="0" y="15821617"/>
                </a:lnTo>
                <a:lnTo>
                  <a:pt x="0" y="0"/>
                </a:lnTo>
                <a:close/>
              </a:path>
            </a:pathLst>
          </a:custGeom>
          <a:blipFill>
            <a:blip r:embed="rId3"/>
            <a:stretch>
              <a:fillRect t="-48799" r="-2699" b="-28047"/>
            </a:stretch>
          </a:blipFill>
        </p:spPr>
      </p:sp>
      <p:sp>
        <p:nvSpPr>
          <p:cNvPr id="4" name="Freeform 4"/>
          <p:cNvSpPr/>
          <p:nvPr/>
        </p:nvSpPr>
        <p:spPr>
          <a:xfrm flipV="1">
            <a:off x="0"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4"/>
            <a:stretch>
              <a:fillRect l="-83492" t="-74310" r="-83492" b="-28218"/>
            </a:stretch>
          </a:blipFill>
        </p:spPr>
      </p:sp>
      <p:sp>
        <p:nvSpPr>
          <p:cNvPr id="5" name="TextBox 5"/>
          <p:cNvSpPr txBox="1"/>
          <p:nvPr/>
        </p:nvSpPr>
        <p:spPr>
          <a:xfrm>
            <a:off x="2931937" y="565729"/>
            <a:ext cx="9769919" cy="3129264"/>
          </a:xfrm>
          <a:prstGeom prst="rect">
            <a:avLst/>
          </a:prstGeom>
        </p:spPr>
        <p:txBody>
          <a:bodyPr lIns="0" tIns="0" rIns="0" bIns="0" rtlCol="0" anchor="t">
            <a:spAutoFit/>
          </a:bodyPr>
          <a:lstStyle/>
          <a:p>
            <a:pPr algn="ctr">
              <a:lnSpc>
                <a:spcPts val="4970"/>
              </a:lnSpc>
            </a:pPr>
            <a:r>
              <a:rPr lang="en-US" sz="3550" b="1" spc="3">
                <a:solidFill>
                  <a:srgbClr val="FFFFFF"/>
                </a:solidFill>
                <a:latin typeface="Bookmania Bold"/>
                <a:ea typeface="Bookmania Bold"/>
                <a:cs typeface="Bookmania Bold"/>
                <a:sym typeface="Bookmania Bold"/>
              </a:rPr>
              <a:t>The front room was long and rectangular. There was a wide square back room. I went to the back room. I sat on Pepe's bed. I took off my shoes but left my feet soaked. I stretched out on the bed to wait. </a:t>
            </a:r>
          </a:p>
        </p:txBody>
      </p:sp>
      <p:sp>
        <p:nvSpPr>
          <p:cNvPr id="6" name="Freeform 6"/>
          <p:cNvSpPr/>
          <p:nvPr/>
        </p:nvSpPr>
        <p:spPr>
          <a:xfrm>
            <a:off x="15387739" y="808155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4480517"/>
            <a:ext cx="18288000" cy="15821617"/>
          </a:xfrm>
          <a:custGeom>
            <a:avLst/>
            <a:gdLst/>
            <a:ahLst/>
            <a:cxnLst/>
            <a:rect l="l" t="t" r="r" b="b"/>
            <a:pathLst>
              <a:path w="18288000" h="15821617">
                <a:moveTo>
                  <a:pt x="0" y="0"/>
                </a:moveTo>
                <a:lnTo>
                  <a:pt x="18288000" y="0"/>
                </a:lnTo>
                <a:lnTo>
                  <a:pt x="18288000" y="15821617"/>
                </a:lnTo>
                <a:lnTo>
                  <a:pt x="0" y="15821617"/>
                </a:lnTo>
                <a:lnTo>
                  <a:pt x="0" y="0"/>
                </a:lnTo>
                <a:close/>
              </a:path>
            </a:pathLst>
          </a:custGeom>
          <a:blipFill>
            <a:blip r:embed="rId2"/>
            <a:stretch>
              <a:fillRect t="-48799" r="-2699" b="-28047"/>
            </a:stretch>
          </a:blipFill>
        </p:spPr>
      </p:sp>
      <p:sp>
        <p:nvSpPr>
          <p:cNvPr id="3" name="Freeform 3"/>
          <p:cNvSpPr/>
          <p:nvPr/>
        </p:nvSpPr>
        <p:spPr>
          <a:xfrm flipV="1">
            <a:off x="0"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3"/>
            <a:stretch>
              <a:fillRect l="-83492" t="-74310" r="-83492" b="-28218"/>
            </a:stretch>
          </a:blipFill>
        </p:spPr>
      </p:sp>
      <p:sp>
        <p:nvSpPr>
          <p:cNvPr id="4" name="Freeform 4"/>
          <p:cNvSpPr/>
          <p:nvPr/>
        </p:nvSpPr>
        <p:spPr>
          <a:xfrm flipV="1">
            <a:off x="192986"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3"/>
            <a:stretch>
              <a:fillRect l="-83492" t="-74310" r="-83492" b="-28218"/>
            </a:stretch>
          </a:blipFill>
        </p:spPr>
      </p:sp>
      <p:sp>
        <p:nvSpPr>
          <p:cNvPr id="5" name="Freeform 5"/>
          <p:cNvSpPr/>
          <p:nvPr/>
        </p:nvSpPr>
        <p:spPr>
          <a:xfrm>
            <a:off x="0" y="-4480517"/>
            <a:ext cx="18288000" cy="15821617"/>
          </a:xfrm>
          <a:custGeom>
            <a:avLst/>
            <a:gdLst/>
            <a:ahLst/>
            <a:cxnLst/>
            <a:rect l="l" t="t" r="r" b="b"/>
            <a:pathLst>
              <a:path w="18288000" h="15821617">
                <a:moveTo>
                  <a:pt x="0" y="0"/>
                </a:moveTo>
                <a:lnTo>
                  <a:pt x="18288000" y="0"/>
                </a:lnTo>
                <a:lnTo>
                  <a:pt x="18288000" y="15821617"/>
                </a:lnTo>
                <a:lnTo>
                  <a:pt x="0" y="15821617"/>
                </a:lnTo>
                <a:lnTo>
                  <a:pt x="0" y="0"/>
                </a:lnTo>
                <a:close/>
              </a:path>
            </a:pathLst>
          </a:custGeom>
          <a:blipFill>
            <a:blip r:embed="rId4"/>
            <a:stretch>
              <a:fillRect t="-48799" r="-2699" b="-28047"/>
            </a:stretch>
          </a:blipFill>
        </p:spPr>
      </p:sp>
      <p:sp>
        <p:nvSpPr>
          <p:cNvPr id="6" name="TextBox 6"/>
          <p:cNvSpPr txBox="1"/>
          <p:nvPr/>
        </p:nvSpPr>
        <p:spPr>
          <a:xfrm>
            <a:off x="2931937" y="565729"/>
            <a:ext cx="9769919" cy="3129264"/>
          </a:xfrm>
          <a:prstGeom prst="rect">
            <a:avLst/>
          </a:prstGeom>
        </p:spPr>
        <p:txBody>
          <a:bodyPr lIns="0" tIns="0" rIns="0" bIns="0" rtlCol="0" anchor="t">
            <a:spAutoFit/>
          </a:bodyPr>
          <a:lstStyle/>
          <a:p>
            <a:pPr algn="ctr">
              <a:lnSpc>
                <a:spcPts val="4970"/>
              </a:lnSpc>
            </a:pPr>
            <a:r>
              <a:rPr lang="en-US" sz="3550" b="1" spc="3">
                <a:solidFill>
                  <a:srgbClr val="FFFFFF"/>
                </a:solidFill>
                <a:latin typeface="Bookmania Bold"/>
                <a:ea typeface="Bookmania Bold"/>
                <a:cs typeface="Bookmania Bold"/>
                <a:sym typeface="Bookmania Bold"/>
              </a:rPr>
              <a:t>The front room was long and rectangular. There was a wide square back room. I went to the back room. I sat on Pepe's bed. I took off my shoes but left my feet soaked. I stretched out on the bed to wait. </a:t>
            </a:r>
          </a:p>
        </p:txBody>
      </p:sp>
      <p:sp>
        <p:nvSpPr>
          <p:cNvPr id="7" name="TextBox 7"/>
          <p:cNvSpPr txBox="1"/>
          <p:nvPr/>
        </p:nvSpPr>
        <p:spPr>
          <a:xfrm>
            <a:off x="-225469" y="4169418"/>
            <a:ext cx="8042365" cy="1871964"/>
          </a:xfrm>
          <a:prstGeom prst="rect">
            <a:avLst/>
          </a:prstGeom>
        </p:spPr>
        <p:txBody>
          <a:bodyPr lIns="0" tIns="0" rIns="0" bIns="0" rtlCol="0" anchor="t">
            <a:spAutoFit/>
          </a:bodyPr>
          <a:lstStyle/>
          <a:p>
            <a:pPr algn="ctr">
              <a:lnSpc>
                <a:spcPts val="4970"/>
              </a:lnSpc>
            </a:pPr>
            <a:r>
              <a:rPr lang="en-US" sz="3550" b="1" spc="3">
                <a:solidFill>
                  <a:srgbClr val="FFFFFF"/>
                </a:solidFill>
                <a:latin typeface="Bookmania Bold"/>
                <a:ea typeface="Bookmania Bold"/>
                <a:cs typeface="Bookmania Bold"/>
                <a:sym typeface="Bookmania Bold"/>
              </a:rPr>
              <a:t> I hadn't had lunch and I was very tired but I wanted to be sure to be there when she arrived.</a:t>
            </a:r>
          </a:p>
        </p:txBody>
      </p:sp>
      <p:sp>
        <p:nvSpPr>
          <p:cNvPr id="8" name="TextBox 8"/>
          <p:cNvSpPr txBox="1"/>
          <p:nvPr/>
        </p:nvSpPr>
        <p:spPr>
          <a:xfrm>
            <a:off x="2650023" y="6839946"/>
            <a:ext cx="8042365" cy="1243314"/>
          </a:xfrm>
          <a:prstGeom prst="rect">
            <a:avLst/>
          </a:prstGeom>
        </p:spPr>
        <p:txBody>
          <a:bodyPr lIns="0" tIns="0" rIns="0" bIns="0" rtlCol="0" anchor="t">
            <a:spAutoFit/>
          </a:bodyPr>
          <a:lstStyle/>
          <a:p>
            <a:pPr algn="ctr">
              <a:lnSpc>
                <a:spcPts val="4970"/>
              </a:lnSpc>
            </a:pPr>
            <a:r>
              <a:rPr lang="en-US" sz="3550" b="1" spc="3">
                <a:solidFill>
                  <a:srgbClr val="FFFFFF"/>
                </a:solidFill>
                <a:latin typeface="Bookmania Bold"/>
                <a:ea typeface="Bookmania Bold"/>
                <a:cs typeface="Bookmania Bold"/>
                <a:sym typeface="Bookmania Bold"/>
              </a:rPr>
              <a:t> I looked at my wrist watch. It was a quarter to two. </a:t>
            </a:r>
          </a:p>
        </p:txBody>
      </p:sp>
      <p:sp>
        <p:nvSpPr>
          <p:cNvPr id="9" name="Freeform 9"/>
          <p:cNvSpPr/>
          <p:nvPr/>
        </p:nvSpPr>
        <p:spPr>
          <a:xfrm>
            <a:off x="15387739" y="808155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4480517"/>
            <a:ext cx="18288000" cy="15821617"/>
          </a:xfrm>
          <a:custGeom>
            <a:avLst/>
            <a:gdLst/>
            <a:ahLst/>
            <a:cxnLst/>
            <a:rect l="l" t="t" r="r" b="b"/>
            <a:pathLst>
              <a:path w="18288000" h="15821617">
                <a:moveTo>
                  <a:pt x="0" y="0"/>
                </a:moveTo>
                <a:lnTo>
                  <a:pt x="18288000" y="0"/>
                </a:lnTo>
                <a:lnTo>
                  <a:pt x="18288000" y="15821617"/>
                </a:lnTo>
                <a:lnTo>
                  <a:pt x="0" y="15821617"/>
                </a:lnTo>
                <a:lnTo>
                  <a:pt x="0" y="0"/>
                </a:lnTo>
                <a:close/>
              </a:path>
            </a:pathLst>
          </a:custGeom>
          <a:blipFill>
            <a:blip r:embed="rId2"/>
            <a:stretch>
              <a:fillRect t="-48799" r="-2699" b="-28047"/>
            </a:stretch>
          </a:blipFill>
        </p:spPr>
      </p:sp>
      <p:sp>
        <p:nvSpPr>
          <p:cNvPr id="3" name="Freeform 3"/>
          <p:cNvSpPr/>
          <p:nvPr/>
        </p:nvSpPr>
        <p:spPr>
          <a:xfrm flipV="1">
            <a:off x="0"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3"/>
            <a:stretch>
              <a:fillRect l="-83492" t="-74310" r="-83492" b="-28218"/>
            </a:stretch>
          </a:blipFill>
        </p:spPr>
      </p:sp>
      <p:sp>
        <p:nvSpPr>
          <p:cNvPr id="4" name="Freeform 4"/>
          <p:cNvSpPr/>
          <p:nvPr/>
        </p:nvSpPr>
        <p:spPr>
          <a:xfrm flipV="1">
            <a:off x="192986" y="0"/>
            <a:ext cx="18095014" cy="10287000"/>
          </a:xfrm>
          <a:custGeom>
            <a:avLst/>
            <a:gdLst/>
            <a:ahLst/>
            <a:cxnLst/>
            <a:rect l="l" t="t" r="r" b="b"/>
            <a:pathLst>
              <a:path w="18095014" h="10287000">
                <a:moveTo>
                  <a:pt x="0" y="10287000"/>
                </a:moveTo>
                <a:lnTo>
                  <a:pt x="18095014" y="10287000"/>
                </a:lnTo>
                <a:lnTo>
                  <a:pt x="18095014" y="0"/>
                </a:lnTo>
                <a:lnTo>
                  <a:pt x="0" y="0"/>
                </a:lnTo>
                <a:lnTo>
                  <a:pt x="0" y="10287000"/>
                </a:lnTo>
                <a:close/>
              </a:path>
            </a:pathLst>
          </a:custGeom>
          <a:blipFill>
            <a:blip r:embed="rId3"/>
            <a:stretch>
              <a:fillRect l="-83492" t="-74310" r="-83492" b="-28218"/>
            </a:stretch>
          </a:blipFill>
        </p:spPr>
      </p:sp>
      <p:sp>
        <p:nvSpPr>
          <p:cNvPr id="5" name="Freeform 5"/>
          <p:cNvSpPr/>
          <p:nvPr/>
        </p:nvSpPr>
        <p:spPr>
          <a:xfrm>
            <a:off x="0" y="-4480517"/>
            <a:ext cx="18288000" cy="15821617"/>
          </a:xfrm>
          <a:custGeom>
            <a:avLst/>
            <a:gdLst/>
            <a:ahLst/>
            <a:cxnLst/>
            <a:rect l="l" t="t" r="r" b="b"/>
            <a:pathLst>
              <a:path w="18288000" h="15821617">
                <a:moveTo>
                  <a:pt x="0" y="0"/>
                </a:moveTo>
                <a:lnTo>
                  <a:pt x="18288000" y="0"/>
                </a:lnTo>
                <a:lnTo>
                  <a:pt x="18288000" y="15821617"/>
                </a:lnTo>
                <a:lnTo>
                  <a:pt x="0" y="15821617"/>
                </a:lnTo>
                <a:lnTo>
                  <a:pt x="0" y="0"/>
                </a:lnTo>
                <a:close/>
              </a:path>
            </a:pathLst>
          </a:custGeom>
          <a:blipFill>
            <a:blip r:embed="rId4"/>
            <a:stretch>
              <a:fillRect t="-48799" r="-2699" b="-28047"/>
            </a:stretch>
          </a:blipFill>
        </p:spPr>
      </p:sp>
      <p:sp>
        <p:nvSpPr>
          <p:cNvPr id="6" name="TextBox 6"/>
          <p:cNvSpPr txBox="1"/>
          <p:nvPr/>
        </p:nvSpPr>
        <p:spPr>
          <a:xfrm>
            <a:off x="1028700" y="3852973"/>
            <a:ext cx="7462132" cy="2825714"/>
          </a:xfrm>
          <a:prstGeom prst="rect">
            <a:avLst/>
          </a:prstGeom>
        </p:spPr>
        <p:txBody>
          <a:bodyPr lIns="0" tIns="0" rIns="0" bIns="0" rtlCol="0" anchor="t">
            <a:spAutoFit/>
          </a:bodyPr>
          <a:lstStyle/>
          <a:p>
            <a:pPr algn="ctr">
              <a:lnSpc>
                <a:spcPts val="7526"/>
              </a:lnSpc>
            </a:pPr>
            <a:r>
              <a:rPr lang="en-US" sz="5376" b="1">
                <a:solidFill>
                  <a:srgbClr val="FFFFFF"/>
                </a:solidFill>
                <a:latin typeface="Bookmania Bold"/>
                <a:ea typeface="Bookmania Bold"/>
                <a:cs typeface="Bookmania Bold"/>
                <a:sym typeface="Bookmania Bold"/>
              </a:rPr>
              <a:t>Are you willing to do what he is doing while waiting for someone?</a:t>
            </a:r>
          </a:p>
        </p:txBody>
      </p:sp>
      <p:sp>
        <p:nvSpPr>
          <p:cNvPr id="7" name="Freeform 7"/>
          <p:cNvSpPr/>
          <p:nvPr/>
        </p:nvSpPr>
        <p:spPr>
          <a:xfrm>
            <a:off x="14256226" y="7735336"/>
            <a:ext cx="3838788" cy="4496385"/>
          </a:xfrm>
          <a:custGeom>
            <a:avLst/>
            <a:gdLst/>
            <a:ahLst/>
            <a:cxnLst/>
            <a:rect l="l" t="t" r="r" b="b"/>
            <a:pathLst>
              <a:path w="3838788" h="4496385">
                <a:moveTo>
                  <a:pt x="0" y="0"/>
                </a:moveTo>
                <a:lnTo>
                  <a:pt x="3838788" y="0"/>
                </a:lnTo>
                <a:lnTo>
                  <a:pt x="3838788" y="4496384"/>
                </a:lnTo>
                <a:lnTo>
                  <a:pt x="0" y="449638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8190774"/>
          </a:xfrm>
          <a:custGeom>
            <a:avLst/>
            <a:gdLst/>
            <a:ahLst/>
            <a:cxnLst/>
            <a:rect l="l" t="t" r="r" b="b"/>
            <a:pathLst>
              <a:path w="18288000" h="18190774">
                <a:moveTo>
                  <a:pt x="0" y="0"/>
                </a:moveTo>
                <a:lnTo>
                  <a:pt x="18288000" y="0"/>
                </a:lnTo>
                <a:lnTo>
                  <a:pt x="18288000" y="18190774"/>
                </a:lnTo>
                <a:lnTo>
                  <a:pt x="0" y="18190774"/>
                </a:lnTo>
                <a:lnTo>
                  <a:pt x="0" y="0"/>
                </a:lnTo>
                <a:close/>
              </a:path>
            </a:pathLst>
          </a:custGeom>
          <a:blipFill>
            <a:blip r:embed="rId2"/>
            <a:stretch>
              <a:fillRect l="-317" r="-2825" b="-54479"/>
            </a:stretch>
          </a:blipFill>
        </p:spPr>
      </p:sp>
      <p:sp>
        <p:nvSpPr>
          <p:cNvPr id="3" name="Freeform 3"/>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l="-82611" t="-74310" r="-81556" b="-28218"/>
            </a:stretch>
          </a:blipFill>
        </p:spPr>
      </p:sp>
      <p:sp>
        <p:nvSpPr>
          <p:cNvPr id="4" name="TextBox 4"/>
          <p:cNvSpPr txBox="1"/>
          <p:nvPr/>
        </p:nvSpPr>
        <p:spPr>
          <a:xfrm>
            <a:off x="1028700" y="373059"/>
            <a:ext cx="9233829" cy="3451701"/>
          </a:xfrm>
          <a:prstGeom prst="rect">
            <a:avLst/>
          </a:prstGeom>
        </p:spPr>
        <p:txBody>
          <a:bodyPr lIns="0" tIns="0" rIns="0" bIns="0" rtlCol="0" anchor="t">
            <a:spAutoFit/>
          </a:bodyPr>
          <a:lstStyle/>
          <a:p>
            <a:pPr algn="ctr">
              <a:lnSpc>
                <a:spcPts val="4582"/>
              </a:lnSpc>
            </a:pPr>
            <a:r>
              <a:rPr lang="en-US" sz="3272" b="1" spc="3">
                <a:solidFill>
                  <a:srgbClr val="FFFFFF"/>
                </a:solidFill>
                <a:latin typeface="Bookmania Bold"/>
                <a:ea typeface="Bookmania Bold"/>
                <a:cs typeface="Bookmania Bold"/>
                <a:sym typeface="Bookmania Bold"/>
              </a:rPr>
              <a:t>She didn't come until about three hours later. I waited, lying in Pepe's bed. The apartments were quiet. In the silence I could barely make out the hum of the traffic a block away. The afternoon was warm but it was cool in the apartment. </a:t>
            </a:r>
          </a:p>
        </p:txBody>
      </p:sp>
      <p:sp>
        <p:nvSpPr>
          <p:cNvPr id="5" name="Freeform 5"/>
          <p:cNvSpPr/>
          <p:nvPr/>
        </p:nvSpPr>
        <p:spPr>
          <a:xfrm rot="5400000">
            <a:off x="16323519" y="5785785"/>
            <a:ext cx="1871561" cy="1176744"/>
          </a:xfrm>
          <a:custGeom>
            <a:avLst/>
            <a:gdLst/>
            <a:ahLst/>
            <a:cxnLst/>
            <a:rect l="l" t="t" r="r" b="b"/>
            <a:pathLst>
              <a:path w="1871561" h="1176744">
                <a:moveTo>
                  <a:pt x="0" y="0"/>
                </a:moveTo>
                <a:lnTo>
                  <a:pt x="1871562" y="0"/>
                </a:lnTo>
                <a:lnTo>
                  <a:pt x="1871562"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4607581"/>
            <a:ext cx="18288000" cy="18190774"/>
          </a:xfrm>
          <a:custGeom>
            <a:avLst/>
            <a:gdLst/>
            <a:ahLst/>
            <a:cxnLst/>
            <a:rect l="l" t="t" r="r" b="b"/>
            <a:pathLst>
              <a:path w="18288000" h="18190774">
                <a:moveTo>
                  <a:pt x="0" y="0"/>
                </a:moveTo>
                <a:lnTo>
                  <a:pt x="18288000" y="0"/>
                </a:lnTo>
                <a:lnTo>
                  <a:pt x="18288000" y="18190774"/>
                </a:lnTo>
                <a:lnTo>
                  <a:pt x="0" y="18190774"/>
                </a:lnTo>
                <a:lnTo>
                  <a:pt x="0" y="0"/>
                </a:lnTo>
                <a:close/>
              </a:path>
            </a:pathLst>
          </a:custGeom>
          <a:blipFill>
            <a:blip r:embed="rId2"/>
            <a:stretch>
              <a:fillRect l="-317" r="-2825" b="-54479"/>
            </a:stretch>
          </a:blipFill>
        </p:spPr>
      </p:sp>
      <p:sp>
        <p:nvSpPr>
          <p:cNvPr id="3" name="Freeform 3"/>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l="-82611" t="-74310" r="-81556" b="-28218"/>
            </a:stretch>
          </a:blipFill>
        </p:spPr>
      </p:sp>
      <p:sp>
        <p:nvSpPr>
          <p:cNvPr id="4" name="TextBox 4"/>
          <p:cNvSpPr txBox="1"/>
          <p:nvPr/>
        </p:nvSpPr>
        <p:spPr>
          <a:xfrm>
            <a:off x="1028700" y="373059"/>
            <a:ext cx="9233829" cy="3451701"/>
          </a:xfrm>
          <a:prstGeom prst="rect">
            <a:avLst/>
          </a:prstGeom>
        </p:spPr>
        <p:txBody>
          <a:bodyPr lIns="0" tIns="0" rIns="0" bIns="0" rtlCol="0" anchor="t">
            <a:spAutoFit/>
          </a:bodyPr>
          <a:lstStyle/>
          <a:p>
            <a:pPr algn="ctr">
              <a:lnSpc>
                <a:spcPts val="4582"/>
              </a:lnSpc>
            </a:pPr>
            <a:r>
              <a:rPr lang="en-US" sz="3272" b="1" spc="3">
                <a:solidFill>
                  <a:srgbClr val="FFFFFF"/>
                </a:solidFill>
                <a:latin typeface="Bookmania Bold"/>
                <a:ea typeface="Bookmania Bold"/>
                <a:cs typeface="Bookmania Bold"/>
                <a:sym typeface="Bookmania Bold"/>
              </a:rPr>
              <a:t>She didn't come until about three hours later. I waited, lying in Pepe's bed. The apartments were quiet. In the silence I could barely make out the hum of the traffic a block away. The afternoon was warm but it was cool in the apartment. </a:t>
            </a:r>
          </a:p>
        </p:txBody>
      </p:sp>
      <p:sp>
        <p:nvSpPr>
          <p:cNvPr id="5" name="TextBox 5"/>
          <p:cNvSpPr txBox="1"/>
          <p:nvPr/>
        </p:nvSpPr>
        <p:spPr>
          <a:xfrm>
            <a:off x="9216935" y="4298111"/>
            <a:ext cx="8042365" cy="1994519"/>
          </a:xfrm>
          <a:prstGeom prst="rect">
            <a:avLst/>
          </a:prstGeom>
        </p:spPr>
        <p:txBody>
          <a:bodyPr lIns="0" tIns="0" rIns="0" bIns="0" rtlCol="0" anchor="t">
            <a:spAutoFit/>
          </a:bodyPr>
          <a:lstStyle/>
          <a:p>
            <a:pPr algn="ctr">
              <a:lnSpc>
                <a:spcPts val="3990"/>
              </a:lnSpc>
            </a:pPr>
            <a:r>
              <a:rPr lang="en-US" sz="2850" b="1" spc="2">
                <a:solidFill>
                  <a:srgbClr val="FFFFFF"/>
                </a:solidFill>
                <a:latin typeface="Bookmania Bold"/>
                <a:ea typeface="Bookmania Bold"/>
                <a:cs typeface="Bookmania Bold"/>
                <a:sym typeface="Bookmania Bold"/>
              </a:rPr>
              <a:t>There was a window in the front room, the only one in the apartment, but it was a tall massive window; it looked as if all of the front wall had been knocked out for it.  </a:t>
            </a:r>
          </a:p>
        </p:txBody>
      </p:sp>
      <p:sp>
        <p:nvSpPr>
          <p:cNvPr id="6" name="Freeform 6"/>
          <p:cNvSpPr/>
          <p:nvPr/>
        </p:nvSpPr>
        <p:spPr>
          <a:xfrm rot="5400000">
            <a:off x="16323519" y="7734147"/>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7513902"/>
            <a:ext cx="18288000" cy="18190774"/>
          </a:xfrm>
          <a:custGeom>
            <a:avLst/>
            <a:gdLst/>
            <a:ahLst/>
            <a:cxnLst/>
            <a:rect l="l" t="t" r="r" b="b"/>
            <a:pathLst>
              <a:path w="18288000" h="18190774">
                <a:moveTo>
                  <a:pt x="0" y="0"/>
                </a:moveTo>
                <a:lnTo>
                  <a:pt x="18288000" y="0"/>
                </a:lnTo>
                <a:lnTo>
                  <a:pt x="18288000" y="18190774"/>
                </a:lnTo>
                <a:lnTo>
                  <a:pt x="0" y="18190774"/>
                </a:lnTo>
                <a:lnTo>
                  <a:pt x="0" y="0"/>
                </a:lnTo>
                <a:close/>
              </a:path>
            </a:pathLst>
          </a:custGeom>
          <a:blipFill>
            <a:blip r:embed="rId2"/>
            <a:stretch>
              <a:fillRect l="-317" r="-2825" b="-54479"/>
            </a:stretch>
          </a:blipFill>
        </p:spPr>
      </p:sp>
      <p:sp>
        <p:nvSpPr>
          <p:cNvPr id="3" name="Freeform 3"/>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l="-82611" t="-74310" r="-81556" b="-28218"/>
            </a:stretch>
          </a:blipFill>
        </p:spPr>
      </p:sp>
      <p:sp>
        <p:nvSpPr>
          <p:cNvPr id="4" name="TextBox 4"/>
          <p:cNvSpPr txBox="1"/>
          <p:nvPr/>
        </p:nvSpPr>
        <p:spPr>
          <a:xfrm>
            <a:off x="1028700" y="373059"/>
            <a:ext cx="9233829" cy="3451701"/>
          </a:xfrm>
          <a:prstGeom prst="rect">
            <a:avLst/>
          </a:prstGeom>
        </p:spPr>
        <p:txBody>
          <a:bodyPr lIns="0" tIns="0" rIns="0" bIns="0" rtlCol="0" anchor="t">
            <a:spAutoFit/>
          </a:bodyPr>
          <a:lstStyle/>
          <a:p>
            <a:pPr algn="ctr">
              <a:lnSpc>
                <a:spcPts val="4582"/>
              </a:lnSpc>
            </a:pPr>
            <a:r>
              <a:rPr lang="en-US" sz="3272" b="1" spc="3">
                <a:solidFill>
                  <a:srgbClr val="FFFFFF"/>
                </a:solidFill>
                <a:latin typeface="Bookmania Bold"/>
                <a:ea typeface="Bookmania Bold"/>
                <a:cs typeface="Bookmania Bold"/>
                <a:sym typeface="Bookmania Bold"/>
              </a:rPr>
              <a:t>She didn't come until about three hours later. I waited, lying in Pepe's bed. The apartments were quiet. In the silence I could barely make out the hum of the traffic a block away. The afternoon was warm but it was cool in the apartment. </a:t>
            </a:r>
          </a:p>
        </p:txBody>
      </p:sp>
      <p:sp>
        <p:nvSpPr>
          <p:cNvPr id="5" name="TextBox 5"/>
          <p:cNvSpPr txBox="1"/>
          <p:nvPr/>
        </p:nvSpPr>
        <p:spPr>
          <a:xfrm>
            <a:off x="9216935" y="4298111"/>
            <a:ext cx="8042365" cy="1994519"/>
          </a:xfrm>
          <a:prstGeom prst="rect">
            <a:avLst/>
          </a:prstGeom>
        </p:spPr>
        <p:txBody>
          <a:bodyPr lIns="0" tIns="0" rIns="0" bIns="0" rtlCol="0" anchor="t">
            <a:spAutoFit/>
          </a:bodyPr>
          <a:lstStyle/>
          <a:p>
            <a:pPr algn="ctr">
              <a:lnSpc>
                <a:spcPts val="3990"/>
              </a:lnSpc>
            </a:pPr>
            <a:r>
              <a:rPr lang="en-US" sz="2850" b="1" spc="2">
                <a:solidFill>
                  <a:srgbClr val="FFFFFF"/>
                </a:solidFill>
                <a:latin typeface="Bookmania Bold"/>
                <a:ea typeface="Bookmania Bold"/>
                <a:cs typeface="Bookmania Bold"/>
                <a:sym typeface="Bookmania Bold"/>
              </a:rPr>
              <a:t>There was a window in the front room, the only one in the apartment, but it was a tall massive window; it looked as if all of the front wall had been knocked out for it.  </a:t>
            </a:r>
          </a:p>
        </p:txBody>
      </p:sp>
      <p:sp>
        <p:nvSpPr>
          <p:cNvPr id="6" name="TextBox 6"/>
          <p:cNvSpPr txBox="1"/>
          <p:nvPr/>
        </p:nvSpPr>
        <p:spPr>
          <a:xfrm>
            <a:off x="1624432" y="7263781"/>
            <a:ext cx="8042365" cy="1994519"/>
          </a:xfrm>
          <a:prstGeom prst="rect">
            <a:avLst/>
          </a:prstGeom>
        </p:spPr>
        <p:txBody>
          <a:bodyPr lIns="0" tIns="0" rIns="0" bIns="0" rtlCol="0" anchor="t">
            <a:spAutoFit/>
          </a:bodyPr>
          <a:lstStyle/>
          <a:p>
            <a:pPr algn="ctr">
              <a:lnSpc>
                <a:spcPts val="3990"/>
              </a:lnSpc>
            </a:pPr>
            <a:r>
              <a:rPr lang="en-US" sz="2850" b="1" spc="2">
                <a:solidFill>
                  <a:srgbClr val="FFFFFF"/>
                </a:solidFill>
                <a:latin typeface="Bookmania Bold"/>
                <a:ea typeface="Bookmania Bold"/>
                <a:cs typeface="Bookmania Bold"/>
                <a:sym typeface="Bookmania Bold"/>
              </a:rPr>
              <a:t>The window was completely covered by drawn blinds. There were concealed ventilators. I could sense rather than hear them but I didn't bother to find out where they were. </a:t>
            </a:r>
          </a:p>
        </p:txBody>
      </p:sp>
      <p:sp>
        <p:nvSpPr>
          <p:cNvPr id="7" name="Freeform 7"/>
          <p:cNvSpPr/>
          <p:nvPr/>
        </p:nvSpPr>
        <p:spPr>
          <a:xfrm>
            <a:off x="15387739" y="808155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a:off x="2224498" y="1503337"/>
            <a:ext cx="4238404" cy="6564824"/>
          </a:xfrm>
          <a:custGeom>
            <a:avLst/>
            <a:gdLst/>
            <a:ahLst/>
            <a:cxnLst/>
            <a:rect l="l" t="t" r="r" b="b"/>
            <a:pathLst>
              <a:path w="4238404" h="6564824">
                <a:moveTo>
                  <a:pt x="0" y="0"/>
                </a:moveTo>
                <a:lnTo>
                  <a:pt x="4238403" y="0"/>
                </a:lnTo>
                <a:lnTo>
                  <a:pt x="4238403" y="6564824"/>
                </a:lnTo>
                <a:lnTo>
                  <a:pt x="0" y="6564824"/>
                </a:lnTo>
                <a:lnTo>
                  <a:pt x="0" y="0"/>
                </a:lnTo>
                <a:close/>
              </a:path>
            </a:pathLst>
          </a:custGeom>
          <a:blipFill>
            <a:blip r:embed="rId3"/>
            <a:stretch>
              <a:fillRect t="-5653" b="-9894"/>
            </a:stretch>
          </a:blipFill>
        </p:spPr>
      </p:sp>
      <p:sp>
        <p:nvSpPr>
          <p:cNvPr id="4" name="Freeform 4"/>
          <p:cNvSpPr/>
          <p:nvPr/>
        </p:nvSpPr>
        <p:spPr>
          <a:xfrm>
            <a:off x="7152275" y="1426289"/>
            <a:ext cx="4259981" cy="6718921"/>
          </a:xfrm>
          <a:custGeom>
            <a:avLst/>
            <a:gdLst/>
            <a:ahLst/>
            <a:cxnLst/>
            <a:rect l="l" t="t" r="r" b="b"/>
            <a:pathLst>
              <a:path w="4259981" h="6718921">
                <a:moveTo>
                  <a:pt x="0" y="0"/>
                </a:moveTo>
                <a:lnTo>
                  <a:pt x="4259981" y="0"/>
                </a:lnTo>
                <a:lnTo>
                  <a:pt x="4259981" y="6718920"/>
                </a:lnTo>
                <a:lnTo>
                  <a:pt x="0" y="6718920"/>
                </a:lnTo>
                <a:lnTo>
                  <a:pt x="0" y="0"/>
                </a:lnTo>
                <a:close/>
              </a:path>
            </a:pathLst>
          </a:custGeom>
          <a:blipFill>
            <a:blip r:embed="rId4"/>
            <a:stretch>
              <a:fillRect t="-4490" b="-8981"/>
            </a:stretch>
          </a:blipFill>
        </p:spPr>
      </p:sp>
      <p:sp>
        <p:nvSpPr>
          <p:cNvPr id="5" name="Freeform 5"/>
          <p:cNvSpPr/>
          <p:nvPr/>
        </p:nvSpPr>
        <p:spPr>
          <a:xfrm>
            <a:off x="12098056" y="1426289"/>
            <a:ext cx="4318882" cy="6641872"/>
          </a:xfrm>
          <a:custGeom>
            <a:avLst/>
            <a:gdLst/>
            <a:ahLst/>
            <a:cxnLst/>
            <a:rect l="l" t="t" r="r" b="b"/>
            <a:pathLst>
              <a:path w="4318882" h="6641872">
                <a:moveTo>
                  <a:pt x="0" y="0"/>
                </a:moveTo>
                <a:lnTo>
                  <a:pt x="4318882" y="0"/>
                </a:lnTo>
                <a:lnTo>
                  <a:pt x="4318882" y="6641872"/>
                </a:lnTo>
                <a:lnTo>
                  <a:pt x="0" y="6641872"/>
                </a:lnTo>
                <a:lnTo>
                  <a:pt x="0" y="0"/>
                </a:lnTo>
                <a:close/>
              </a:path>
            </a:pathLst>
          </a:custGeom>
          <a:blipFill>
            <a:blip r:embed="rId5"/>
            <a:stretch>
              <a:fillRect t="-6140" b="-10234"/>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7513902"/>
            <a:ext cx="18288000" cy="18190774"/>
          </a:xfrm>
          <a:custGeom>
            <a:avLst/>
            <a:gdLst/>
            <a:ahLst/>
            <a:cxnLst/>
            <a:rect l="l" t="t" r="r" b="b"/>
            <a:pathLst>
              <a:path w="18288000" h="18190774">
                <a:moveTo>
                  <a:pt x="0" y="0"/>
                </a:moveTo>
                <a:lnTo>
                  <a:pt x="18288000" y="0"/>
                </a:lnTo>
                <a:lnTo>
                  <a:pt x="18288000" y="18190774"/>
                </a:lnTo>
                <a:lnTo>
                  <a:pt x="0" y="18190774"/>
                </a:lnTo>
                <a:lnTo>
                  <a:pt x="0" y="0"/>
                </a:lnTo>
                <a:close/>
              </a:path>
            </a:pathLst>
          </a:custGeom>
          <a:blipFill>
            <a:blip r:embed="rId2"/>
            <a:stretch>
              <a:fillRect l="-317" r="-2825" b="-54479"/>
            </a:stretch>
          </a:blipFill>
        </p:spPr>
      </p:sp>
      <p:sp>
        <p:nvSpPr>
          <p:cNvPr id="3" name="Freeform 3"/>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3"/>
            <a:stretch>
              <a:fillRect l="-82611" t="-74310" r="-81556" b="-28218"/>
            </a:stretch>
          </a:blipFill>
        </p:spPr>
      </p:sp>
      <p:sp>
        <p:nvSpPr>
          <p:cNvPr id="4" name="Freeform 4"/>
          <p:cNvSpPr/>
          <p:nvPr/>
        </p:nvSpPr>
        <p:spPr>
          <a:xfrm>
            <a:off x="-890694" y="-485581"/>
            <a:ext cx="3838788" cy="4496385"/>
          </a:xfrm>
          <a:custGeom>
            <a:avLst/>
            <a:gdLst/>
            <a:ahLst/>
            <a:cxnLst/>
            <a:rect l="l" t="t" r="r" b="b"/>
            <a:pathLst>
              <a:path w="3838788" h="4496385">
                <a:moveTo>
                  <a:pt x="0" y="0"/>
                </a:moveTo>
                <a:lnTo>
                  <a:pt x="3838788" y="0"/>
                </a:lnTo>
                <a:lnTo>
                  <a:pt x="3838788" y="4496384"/>
                </a:lnTo>
                <a:lnTo>
                  <a:pt x="0" y="449638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3695744" y="2222715"/>
            <a:ext cx="10498881" cy="2630988"/>
          </a:xfrm>
          <a:prstGeom prst="rect">
            <a:avLst/>
          </a:prstGeom>
        </p:spPr>
        <p:txBody>
          <a:bodyPr lIns="0" tIns="0" rIns="0" bIns="0" rtlCol="0" anchor="t">
            <a:spAutoFit/>
          </a:bodyPr>
          <a:lstStyle/>
          <a:p>
            <a:pPr algn="ctr">
              <a:lnSpc>
                <a:spcPts val="10590"/>
              </a:lnSpc>
            </a:pPr>
            <a:r>
              <a:rPr lang="en-US" sz="7564" b="1">
                <a:solidFill>
                  <a:srgbClr val="FFFFFF"/>
                </a:solidFill>
                <a:latin typeface="Bookmania Bold"/>
                <a:ea typeface="Bookmania Bold"/>
                <a:cs typeface="Bookmania Bold"/>
                <a:sym typeface="Bookmania Bold"/>
              </a:rPr>
              <a:t>What time did she arrive?</a:t>
            </a:r>
          </a:p>
        </p:txBody>
      </p:sp>
      <p:sp>
        <p:nvSpPr>
          <p:cNvPr id="6" name="TextBox 6"/>
          <p:cNvSpPr txBox="1"/>
          <p:nvPr/>
        </p:nvSpPr>
        <p:spPr>
          <a:xfrm>
            <a:off x="1483052" y="5549029"/>
            <a:ext cx="7462132" cy="920714"/>
          </a:xfrm>
          <a:prstGeom prst="rect">
            <a:avLst/>
          </a:prstGeom>
        </p:spPr>
        <p:txBody>
          <a:bodyPr lIns="0" tIns="0" rIns="0" bIns="0" rtlCol="0" anchor="t">
            <a:spAutoFit/>
          </a:bodyPr>
          <a:lstStyle/>
          <a:p>
            <a:pPr algn="ctr">
              <a:lnSpc>
                <a:spcPts val="7526"/>
              </a:lnSpc>
            </a:pPr>
            <a:r>
              <a:rPr lang="en-US" sz="5376" b="1" u="sng" dirty="0">
                <a:solidFill>
                  <a:schemeClr val="bg1"/>
                </a:solidFill>
                <a:latin typeface="Bookmania Bold"/>
                <a:ea typeface="Bookmania Bold"/>
                <a:cs typeface="Bookmania Bold"/>
                <a:sym typeface="Bookmania Bold"/>
                <a:hlinkClick r:id="rId5" action="ppaction://hlinksldjump">
                  <a:extLst>
                    <a:ext uri="{A12FA001-AC4F-418D-AE19-62706E023703}">
                      <ahyp:hlinkClr xmlns:ahyp="http://schemas.microsoft.com/office/drawing/2018/hyperlinkcolor" val="tx"/>
                    </a:ext>
                  </a:extLst>
                </a:hlinkClick>
              </a:rPr>
              <a:t>3:45 </a:t>
            </a:r>
            <a:r>
              <a:rPr lang="en-US" sz="5376" b="1" u="sng" dirty="0" err="1">
                <a:solidFill>
                  <a:schemeClr val="bg1"/>
                </a:solidFill>
                <a:latin typeface="Bookmania Bold"/>
                <a:ea typeface="Bookmania Bold"/>
                <a:cs typeface="Bookmania Bold"/>
                <a:sym typeface="Bookmania Bold"/>
                <a:hlinkClick r:id="rId5" action="ppaction://hlinksldjump">
                  <a:extLst>
                    <a:ext uri="{A12FA001-AC4F-418D-AE19-62706E023703}">
                      <ahyp:hlinkClr xmlns:ahyp="http://schemas.microsoft.com/office/drawing/2018/hyperlinkcolor" val="tx"/>
                    </a:ext>
                  </a:extLst>
                </a:hlinkClick>
              </a:rPr>
              <a:t>p.m</a:t>
            </a:r>
            <a:endParaRPr lang="en-US" sz="5376" b="1" u="sng" dirty="0">
              <a:solidFill>
                <a:schemeClr val="bg1"/>
              </a:solidFill>
              <a:latin typeface="Bookmania Bold"/>
              <a:ea typeface="Bookmania Bold"/>
              <a:cs typeface="Bookmania Bold"/>
              <a:sym typeface="Bookmania Bold"/>
              <a:hlinkClick r:id="rId5" action="ppaction://hlinksldjump">
                <a:extLst>
                  <a:ext uri="{A12FA001-AC4F-418D-AE19-62706E023703}">
                    <ahyp:hlinkClr xmlns:ahyp="http://schemas.microsoft.com/office/drawing/2018/hyperlinkcolor" val="tx"/>
                  </a:ext>
                </a:extLst>
              </a:hlinkClick>
            </a:endParaRPr>
          </a:p>
        </p:txBody>
      </p:sp>
      <p:sp>
        <p:nvSpPr>
          <p:cNvPr id="7" name="TextBox 7"/>
          <p:cNvSpPr txBox="1"/>
          <p:nvPr/>
        </p:nvSpPr>
        <p:spPr>
          <a:xfrm>
            <a:off x="5412934" y="7160842"/>
            <a:ext cx="7462132" cy="920714"/>
          </a:xfrm>
          <a:prstGeom prst="rect">
            <a:avLst/>
          </a:prstGeom>
        </p:spPr>
        <p:txBody>
          <a:bodyPr lIns="0" tIns="0" rIns="0" bIns="0" rtlCol="0" anchor="t">
            <a:spAutoFit/>
          </a:bodyPr>
          <a:lstStyle/>
          <a:p>
            <a:pPr algn="ctr">
              <a:lnSpc>
                <a:spcPts val="7526"/>
              </a:lnSpc>
            </a:pPr>
            <a:r>
              <a:rPr lang="en-US" sz="5376" b="1" u="sng" dirty="0">
                <a:solidFill>
                  <a:schemeClr val="bg1"/>
                </a:solidFill>
                <a:latin typeface="Bookmania Bold"/>
                <a:ea typeface="Bookmania Bold"/>
                <a:cs typeface="Bookmania Bold"/>
                <a:sym typeface="Bookmania Bold"/>
                <a:hlinkClick r:id="rId5" action="ppaction://hlinksldjump">
                  <a:extLst>
                    <a:ext uri="{A12FA001-AC4F-418D-AE19-62706E023703}">
                      <ahyp:hlinkClr xmlns:ahyp="http://schemas.microsoft.com/office/drawing/2018/hyperlinkcolor" val="tx"/>
                    </a:ext>
                  </a:extLst>
                </a:hlinkClick>
              </a:rPr>
              <a:t>5:45 </a:t>
            </a:r>
            <a:r>
              <a:rPr lang="en-US" sz="5376" b="1" u="sng" dirty="0" err="1">
                <a:solidFill>
                  <a:schemeClr val="bg1"/>
                </a:solidFill>
                <a:latin typeface="Bookmania Bold"/>
                <a:ea typeface="Bookmania Bold"/>
                <a:cs typeface="Bookmania Bold"/>
                <a:sym typeface="Bookmania Bold"/>
                <a:hlinkClick r:id="rId5" action="ppaction://hlinksldjump">
                  <a:extLst>
                    <a:ext uri="{A12FA001-AC4F-418D-AE19-62706E023703}">
                      <ahyp:hlinkClr xmlns:ahyp="http://schemas.microsoft.com/office/drawing/2018/hyperlinkcolor" val="tx"/>
                    </a:ext>
                  </a:extLst>
                </a:hlinkClick>
              </a:rPr>
              <a:t>p.m</a:t>
            </a:r>
            <a:endParaRPr lang="en-US" sz="5376" b="1" u="sng" dirty="0">
              <a:solidFill>
                <a:schemeClr val="bg1"/>
              </a:solidFill>
              <a:latin typeface="Bookmania Bold"/>
              <a:ea typeface="Bookmania Bold"/>
              <a:cs typeface="Bookmania Bold"/>
              <a:sym typeface="Bookmania Bold"/>
              <a:hlinkClick r:id="rId5" action="ppaction://hlinksldjump">
                <a:extLst>
                  <a:ext uri="{A12FA001-AC4F-418D-AE19-62706E023703}">
                    <ahyp:hlinkClr xmlns:ahyp="http://schemas.microsoft.com/office/drawing/2018/hyperlinkcolor" val="tx"/>
                  </a:ext>
                </a:extLst>
              </a:hlinkClick>
            </a:endParaRPr>
          </a:p>
        </p:txBody>
      </p:sp>
      <p:sp>
        <p:nvSpPr>
          <p:cNvPr id="8" name="TextBox 8"/>
          <p:cNvSpPr txBox="1"/>
          <p:nvPr/>
        </p:nvSpPr>
        <p:spPr>
          <a:xfrm>
            <a:off x="9144000" y="5549029"/>
            <a:ext cx="7462132" cy="920714"/>
          </a:xfrm>
          <a:prstGeom prst="rect">
            <a:avLst/>
          </a:prstGeom>
        </p:spPr>
        <p:txBody>
          <a:bodyPr lIns="0" tIns="0" rIns="0" bIns="0" rtlCol="0" anchor="t">
            <a:spAutoFit/>
          </a:bodyPr>
          <a:lstStyle/>
          <a:p>
            <a:pPr algn="ctr">
              <a:lnSpc>
                <a:spcPts val="7526"/>
              </a:lnSpc>
            </a:pPr>
            <a:r>
              <a:rPr lang="en-US" sz="5376" b="1" u="sng" dirty="0">
                <a:solidFill>
                  <a:schemeClr val="bg1"/>
                </a:solidFill>
                <a:latin typeface="Bookmania Bold"/>
                <a:ea typeface="Bookmania Bold"/>
                <a:cs typeface="Bookmania Bold"/>
                <a:sym typeface="Bookmania Bold"/>
                <a:hlinkClick r:id="rId6" action="ppaction://hlinksldjump">
                  <a:extLst>
                    <a:ext uri="{A12FA001-AC4F-418D-AE19-62706E023703}">
                      <ahyp:hlinkClr xmlns:ahyp="http://schemas.microsoft.com/office/drawing/2018/hyperlinkcolor" val="tx"/>
                    </a:ext>
                  </a:extLst>
                </a:hlinkClick>
              </a:rPr>
              <a:t>4:45 </a:t>
            </a:r>
            <a:r>
              <a:rPr lang="en-US" sz="5376" b="1" u="sng" dirty="0" err="1">
                <a:solidFill>
                  <a:schemeClr val="bg1"/>
                </a:solidFill>
                <a:latin typeface="Bookmania Bold"/>
                <a:ea typeface="Bookmania Bold"/>
                <a:cs typeface="Bookmania Bold"/>
                <a:sym typeface="Bookmania Bold"/>
                <a:hlinkClick r:id="rId6" action="ppaction://hlinksldjump">
                  <a:extLst>
                    <a:ext uri="{A12FA001-AC4F-418D-AE19-62706E023703}">
                      <ahyp:hlinkClr xmlns:ahyp="http://schemas.microsoft.com/office/drawing/2018/hyperlinkcolor" val="tx"/>
                    </a:ext>
                  </a:extLst>
                </a:hlinkClick>
              </a:rPr>
              <a:t>p.m</a:t>
            </a:r>
            <a:endParaRPr lang="en-US" sz="5376" b="1" u="sng" dirty="0">
              <a:solidFill>
                <a:schemeClr val="bg1"/>
              </a:solidFill>
              <a:latin typeface="Bookmania Bold"/>
              <a:ea typeface="Bookmania Bold"/>
              <a:cs typeface="Bookmania Bold"/>
              <a:sym typeface="Bookmania Bold"/>
              <a:hlinkClick r:id="rId6" action="ppaction://hlinksldjump">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98597" cy="27260480"/>
          </a:xfrm>
          <a:custGeom>
            <a:avLst/>
            <a:gdLst/>
            <a:ahLst/>
            <a:cxnLst/>
            <a:rect l="l" t="t" r="r" b="b"/>
            <a:pathLst>
              <a:path w="18298597" h="27260480">
                <a:moveTo>
                  <a:pt x="0" y="0"/>
                </a:moveTo>
                <a:lnTo>
                  <a:pt x="18298597" y="0"/>
                </a:lnTo>
                <a:lnTo>
                  <a:pt x="18298597" y="27260480"/>
                </a:lnTo>
                <a:lnTo>
                  <a:pt x="0" y="27260480"/>
                </a:lnTo>
                <a:lnTo>
                  <a:pt x="0" y="0"/>
                </a:lnTo>
                <a:close/>
              </a:path>
            </a:pathLst>
          </a:custGeom>
          <a:blipFill>
            <a:blip r:embed="rId2"/>
            <a:stretch>
              <a:fillRect/>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2611" t="-74310" r="-81556" b="-28218"/>
            </a:stretch>
          </a:blipFill>
        </p:spPr>
      </p:sp>
      <p:sp>
        <p:nvSpPr>
          <p:cNvPr id="4" name="TextBox 4"/>
          <p:cNvSpPr txBox="1"/>
          <p:nvPr/>
        </p:nvSpPr>
        <p:spPr>
          <a:xfrm>
            <a:off x="674271" y="480492"/>
            <a:ext cx="9446956" cy="5454353"/>
          </a:xfrm>
          <a:prstGeom prst="rect">
            <a:avLst/>
          </a:prstGeom>
        </p:spPr>
        <p:txBody>
          <a:bodyPr lIns="0" tIns="0" rIns="0" bIns="0" rtlCol="0" anchor="t">
            <a:spAutoFit/>
          </a:bodyPr>
          <a:lstStyle/>
          <a:p>
            <a:pPr algn="ctr">
              <a:lnSpc>
                <a:spcPts val="5441"/>
              </a:lnSpc>
            </a:pPr>
            <a:r>
              <a:rPr lang="en-US" sz="3886" b="1" spc="3">
                <a:solidFill>
                  <a:srgbClr val="FFFFFF"/>
                </a:solidFill>
                <a:latin typeface="Bookmania Bold"/>
                <a:ea typeface="Bookmania Bold"/>
                <a:cs typeface="Bookmania Bold"/>
                <a:sym typeface="Bookmania Bold"/>
              </a:rPr>
              <a:t>A hoe drummed the earth in the public garden across the street. Water was run into pails and then after a while sprinkled on earth. Children laughed and shouted in the schoolyard a block away in the direction of the church and the sea. Even the sighing of the surf in the sea, I imagined, came to me.</a:t>
            </a:r>
          </a:p>
        </p:txBody>
      </p:sp>
      <p:sp>
        <p:nvSpPr>
          <p:cNvPr id="5" name="Freeform 5"/>
          <p:cNvSpPr/>
          <p:nvPr/>
        </p:nvSpPr>
        <p:spPr>
          <a:xfrm rot="5400000">
            <a:off x="16323519" y="1376109"/>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6592386"/>
            <a:ext cx="18298597" cy="27260480"/>
          </a:xfrm>
          <a:custGeom>
            <a:avLst/>
            <a:gdLst/>
            <a:ahLst/>
            <a:cxnLst/>
            <a:rect l="l" t="t" r="r" b="b"/>
            <a:pathLst>
              <a:path w="18298597" h="27260480">
                <a:moveTo>
                  <a:pt x="0" y="0"/>
                </a:moveTo>
                <a:lnTo>
                  <a:pt x="18298597" y="0"/>
                </a:lnTo>
                <a:lnTo>
                  <a:pt x="18298597" y="27260480"/>
                </a:lnTo>
                <a:lnTo>
                  <a:pt x="0" y="27260480"/>
                </a:lnTo>
                <a:lnTo>
                  <a:pt x="0" y="0"/>
                </a:lnTo>
                <a:close/>
              </a:path>
            </a:pathLst>
          </a:custGeom>
          <a:blipFill>
            <a:blip r:embed="rId2"/>
            <a:stretch>
              <a:fillRect/>
            </a:stretch>
          </a:blipFill>
        </p:spPr>
      </p:sp>
      <p:sp>
        <p:nvSpPr>
          <p:cNvPr id="3" name="Freeform 3"/>
          <p:cNvSpPr/>
          <p:nvPr/>
        </p:nvSpPr>
        <p:spPr>
          <a:xfrm>
            <a:off x="-3992667" y="0"/>
            <a:ext cx="22291264" cy="12538836"/>
          </a:xfrm>
          <a:custGeom>
            <a:avLst/>
            <a:gdLst/>
            <a:ahLst/>
            <a:cxnLst/>
            <a:rect l="l" t="t" r="r" b="b"/>
            <a:pathLst>
              <a:path w="22291264" h="12538836">
                <a:moveTo>
                  <a:pt x="0" y="0"/>
                </a:moveTo>
                <a:lnTo>
                  <a:pt x="22291264" y="0"/>
                </a:lnTo>
                <a:lnTo>
                  <a:pt x="22291264" y="12538836"/>
                </a:lnTo>
                <a:lnTo>
                  <a:pt x="0" y="12538836"/>
                </a:lnTo>
                <a:lnTo>
                  <a:pt x="0" y="0"/>
                </a:lnTo>
                <a:close/>
              </a:path>
            </a:pathLst>
          </a:custGeom>
          <a:blipFill>
            <a:blip r:embed="rId3"/>
            <a:stretch>
              <a:fillRect l="-82611" t="-74310" r="-81556" b="-28218"/>
            </a:stretch>
          </a:blipFill>
        </p:spPr>
      </p:sp>
      <p:sp>
        <p:nvSpPr>
          <p:cNvPr id="4" name="TextBox 4"/>
          <p:cNvSpPr txBox="1"/>
          <p:nvPr/>
        </p:nvSpPr>
        <p:spPr>
          <a:xfrm>
            <a:off x="1028700" y="480492"/>
            <a:ext cx="16230600" cy="3396953"/>
          </a:xfrm>
          <a:prstGeom prst="rect">
            <a:avLst/>
          </a:prstGeom>
        </p:spPr>
        <p:txBody>
          <a:bodyPr lIns="0" tIns="0" rIns="0" bIns="0" rtlCol="0" anchor="t">
            <a:spAutoFit/>
          </a:bodyPr>
          <a:lstStyle/>
          <a:p>
            <a:pPr algn="ctr">
              <a:lnSpc>
                <a:spcPts val="5441"/>
              </a:lnSpc>
            </a:pPr>
            <a:r>
              <a:rPr lang="en-US" sz="3886" b="1" spc="3">
                <a:solidFill>
                  <a:srgbClr val="FFFFFF"/>
                </a:solidFill>
                <a:latin typeface="Bookmania Bold"/>
                <a:ea typeface="Bookmania Bold"/>
                <a:cs typeface="Bookmania Bold"/>
                <a:sym typeface="Bookmania Bold"/>
              </a:rPr>
              <a:t>Everytime I heard a car turning into the street I sat up in bed. As the car approached I would swing out of bed and run to the window. I would pull back the blinds and, through the gap between the side of the kind and the window jamb, I would look into the street below. I did not leave the window until after each car left. </a:t>
            </a:r>
          </a:p>
        </p:txBody>
      </p:sp>
      <p:sp>
        <p:nvSpPr>
          <p:cNvPr id="5" name="Freeform 5"/>
          <p:cNvSpPr/>
          <p:nvPr/>
        </p:nvSpPr>
        <p:spPr>
          <a:xfrm rot="5400000">
            <a:off x="16323519" y="8284594"/>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6973480"/>
            <a:ext cx="18298597" cy="27260480"/>
          </a:xfrm>
          <a:custGeom>
            <a:avLst/>
            <a:gdLst/>
            <a:ahLst/>
            <a:cxnLst/>
            <a:rect l="l" t="t" r="r" b="b"/>
            <a:pathLst>
              <a:path w="18298597" h="27260480">
                <a:moveTo>
                  <a:pt x="0" y="0"/>
                </a:moveTo>
                <a:lnTo>
                  <a:pt x="18298597" y="0"/>
                </a:lnTo>
                <a:lnTo>
                  <a:pt x="18298597" y="27260480"/>
                </a:lnTo>
                <a:lnTo>
                  <a:pt x="0" y="27260480"/>
                </a:lnTo>
                <a:lnTo>
                  <a:pt x="0" y="0"/>
                </a:lnTo>
                <a:close/>
              </a:path>
            </a:pathLst>
          </a:custGeom>
          <a:blipFill>
            <a:blip r:embed="rId2"/>
            <a:stretch>
              <a:fillRect/>
            </a:stretch>
          </a:blipFill>
        </p:spPr>
      </p:sp>
      <p:sp>
        <p:nvSpPr>
          <p:cNvPr id="3" name="Freeform 3"/>
          <p:cNvSpPr/>
          <p:nvPr/>
        </p:nvSpPr>
        <p:spPr>
          <a:xfrm flipV="1">
            <a:off x="-3992667" y="0"/>
            <a:ext cx="22291264" cy="12538836"/>
          </a:xfrm>
          <a:custGeom>
            <a:avLst/>
            <a:gdLst/>
            <a:ahLst/>
            <a:cxnLst/>
            <a:rect l="l" t="t" r="r" b="b"/>
            <a:pathLst>
              <a:path w="22291264" h="12538836">
                <a:moveTo>
                  <a:pt x="0" y="12538836"/>
                </a:moveTo>
                <a:lnTo>
                  <a:pt x="22291264" y="12538836"/>
                </a:lnTo>
                <a:lnTo>
                  <a:pt x="22291264" y="0"/>
                </a:lnTo>
                <a:lnTo>
                  <a:pt x="0" y="0"/>
                </a:lnTo>
                <a:lnTo>
                  <a:pt x="0" y="12538836"/>
                </a:lnTo>
                <a:close/>
              </a:path>
            </a:pathLst>
          </a:custGeom>
          <a:blipFill>
            <a:blip r:embed="rId3"/>
            <a:stretch>
              <a:fillRect l="-82611" t="-74310" r="-81556" b="-28218"/>
            </a:stretch>
          </a:blipFill>
        </p:spPr>
      </p:sp>
      <p:sp>
        <p:nvSpPr>
          <p:cNvPr id="4" name="TextBox 4"/>
          <p:cNvSpPr txBox="1"/>
          <p:nvPr/>
        </p:nvSpPr>
        <p:spPr>
          <a:xfrm>
            <a:off x="1033998" y="7232947"/>
            <a:ext cx="16230600" cy="2025353"/>
          </a:xfrm>
          <a:prstGeom prst="rect">
            <a:avLst/>
          </a:prstGeom>
        </p:spPr>
        <p:txBody>
          <a:bodyPr lIns="0" tIns="0" rIns="0" bIns="0" rtlCol="0" anchor="t">
            <a:spAutoFit/>
          </a:bodyPr>
          <a:lstStyle/>
          <a:p>
            <a:pPr algn="ctr">
              <a:lnSpc>
                <a:spcPts val="5441"/>
              </a:lnSpc>
            </a:pPr>
            <a:r>
              <a:rPr lang="en-US" sz="3886" b="1" spc="3">
                <a:solidFill>
                  <a:srgbClr val="FFFFFF"/>
                </a:solidFill>
                <a:latin typeface="Bookmania Bold"/>
                <a:ea typeface="Bookmania Bold"/>
                <a:cs typeface="Bookmania Bold"/>
                <a:sym typeface="Bookmania Bold"/>
              </a:rPr>
              <a:t>To and from the window, I passed the mirror every time. From the corner of my eye, I would catch a glimpse of my image as it entered, momentarily occupied, then left the silver frame.</a:t>
            </a:r>
          </a:p>
        </p:txBody>
      </p:sp>
      <p:sp>
        <p:nvSpPr>
          <p:cNvPr id="5" name="Freeform 5"/>
          <p:cNvSpPr/>
          <p:nvPr/>
        </p:nvSpPr>
        <p:spPr>
          <a:xfrm>
            <a:off x="15393037" y="8669928"/>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rot="2700000">
            <a:off x="9591783" y="-4572812"/>
            <a:ext cx="9457516" cy="10252050"/>
          </a:xfrm>
          <a:custGeom>
            <a:avLst/>
            <a:gdLst/>
            <a:ahLst/>
            <a:cxnLst/>
            <a:rect l="l" t="t" r="r" b="b"/>
            <a:pathLst>
              <a:path w="9457516" h="10252050">
                <a:moveTo>
                  <a:pt x="0" y="0"/>
                </a:moveTo>
                <a:lnTo>
                  <a:pt x="9457516" y="0"/>
                </a:lnTo>
                <a:lnTo>
                  <a:pt x="9457516" y="10252049"/>
                </a:lnTo>
                <a:lnTo>
                  <a:pt x="0" y="10252049"/>
                </a:lnTo>
                <a:lnTo>
                  <a:pt x="0" y="0"/>
                </a:lnTo>
                <a:close/>
              </a:path>
            </a:pathLst>
          </a:custGeom>
          <a:blipFill>
            <a:blip r:embed="rId3"/>
            <a:stretch>
              <a:fillRect/>
            </a:stretch>
          </a:blipFill>
        </p:spPr>
      </p:sp>
      <p:sp>
        <p:nvSpPr>
          <p:cNvPr id="4" name="Freeform 4"/>
          <p:cNvSpPr/>
          <p:nvPr/>
        </p:nvSpPr>
        <p:spPr>
          <a:xfrm rot="2700000">
            <a:off x="-1030469" y="5160975"/>
            <a:ext cx="9457516" cy="10252050"/>
          </a:xfrm>
          <a:custGeom>
            <a:avLst/>
            <a:gdLst/>
            <a:ahLst/>
            <a:cxnLst/>
            <a:rect l="l" t="t" r="r" b="b"/>
            <a:pathLst>
              <a:path w="9457516" h="10252050">
                <a:moveTo>
                  <a:pt x="0" y="0"/>
                </a:moveTo>
                <a:lnTo>
                  <a:pt x="9457516" y="0"/>
                </a:lnTo>
                <a:lnTo>
                  <a:pt x="9457516" y="10252050"/>
                </a:lnTo>
                <a:lnTo>
                  <a:pt x="0" y="10252050"/>
                </a:lnTo>
                <a:lnTo>
                  <a:pt x="0" y="0"/>
                </a:lnTo>
                <a:close/>
              </a:path>
            </a:pathLst>
          </a:custGeom>
          <a:blipFill>
            <a:blip r:embed="rId3"/>
            <a:stretch>
              <a:fillRect/>
            </a:stretch>
          </a:blipFill>
        </p:spPr>
      </p:sp>
      <p:grpSp>
        <p:nvGrpSpPr>
          <p:cNvPr id="5" name="Group 5"/>
          <p:cNvGrpSpPr/>
          <p:nvPr/>
        </p:nvGrpSpPr>
        <p:grpSpPr>
          <a:xfrm>
            <a:off x="0" y="0"/>
            <a:ext cx="33781053" cy="19001842"/>
            <a:chOff x="0" y="0"/>
            <a:chExt cx="45041404" cy="25335790"/>
          </a:xfrm>
        </p:grpSpPr>
        <p:sp>
          <p:nvSpPr>
            <p:cNvPr id="6" name="Freeform 6"/>
            <p:cNvSpPr/>
            <p:nvPr/>
          </p:nvSpPr>
          <p:spPr>
            <a:xfrm>
              <a:off x="0" y="0"/>
              <a:ext cx="45041404" cy="25335790"/>
            </a:xfrm>
            <a:custGeom>
              <a:avLst/>
              <a:gdLst/>
              <a:ahLst/>
              <a:cxnLst/>
              <a:rect l="l" t="t" r="r" b="b"/>
              <a:pathLst>
                <a:path w="45041404" h="25335790">
                  <a:moveTo>
                    <a:pt x="0" y="0"/>
                  </a:moveTo>
                  <a:lnTo>
                    <a:pt x="45041404" y="0"/>
                  </a:lnTo>
                  <a:lnTo>
                    <a:pt x="45041404" y="25335790"/>
                  </a:lnTo>
                  <a:lnTo>
                    <a:pt x="0" y="25335790"/>
                  </a:lnTo>
                  <a:lnTo>
                    <a:pt x="0" y="0"/>
                  </a:lnTo>
                  <a:close/>
                </a:path>
              </a:pathLst>
            </a:custGeom>
            <a:blipFill>
              <a:blip r:embed="rId4"/>
              <a:stretch>
                <a:fillRect r="-9243" b="-8515"/>
              </a:stretch>
            </a:blipFill>
          </p:spPr>
        </p:sp>
        <p:sp>
          <p:nvSpPr>
            <p:cNvPr id="7" name="Freeform 7"/>
            <p:cNvSpPr/>
            <p:nvPr/>
          </p:nvSpPr>
          <p:spPr>
            <a:xfrm>
              <a:off x="0" y="0"/>
              <a:ext cx="45041404" cy="25335790"/>
            </a:xfrm>
            <a:custGeom>
              <a:avLst/>
              <a:gdLst/>
              <a:ahLst/>
              <a:cxnLst/>
              <a:rect l="l" t="t" r="r" b="b"/>
              <a:pathLst>
                <a:path w="45041404" h="25335790">
                  <a:moveTo>
                    <a:pt x="0" y="0"/>
                  </a:moveTo>
                  <a:lnTo>
                    <a:pt x="45041404" y="0"/>
                  </a:lnTo>
                  <a:lnTo>
                    <a:pt x="45041404" y="25335790"/>
                  </a:lnTo>
                  <a:lnTo>
                    <a:pt x="0" y="25335790"/>
                  </a:lnTo>
                  <a:lnTo>
                    <a:pt x="0" y="0"/>
                  </a:lnTo>
                  <a:close/>
                </a:path>
              </a:pathLst>
            </a:custGeom>
            <a:blipFill>
              <a:blip r:embed="rId5"/>
              <a:stretch>
                <a:fillRect l="-122585" t="-90576" r="-99409" b="-56285"/>
              </a:stretch>
            </a:blipFill>
          </p:spPr>
        </p:sp>
        <p:sp>
          <p:nvSpPr>
            <p:cNvPr id="8" name="TextBox 8"/>
            <p:cNvSpPr txBox="1"/>
            <p:nvPr/>
          </p:nvSpPr>
          <p:spPr>
            <a:xfrm>
              <a:off x="2021054" y="1529530"/>
              <a:ext cx="20499648" cy="9679022"/>
            </a:xfrm>
            <a:prstGeom prst="rect">
              <a:avLst/>
            </a:prstGeom>
          </p:spPr>
          <p:txBody>
            <a:bodyPr lIns="0" tIns="0" rIns="0" bIns="0" rtlCol="0" anchor="t">
              <a:spAutoFit/>
            </a:bodyPr>
            <a:lstStyle/>
            <a:p>
              <a:pPr marL="0" lvl="0" indent="0" algn="ctr">
                <a:lnSpc>
                  <a:spcPts val="7242"/>
                </a:lnSpc>
                <a:spcBef>
                  <a:spcPct val="0"/>
                </a:spcBef>
              </a:pPr>
              <a:r>
                <a:rPr lang="en-US" sz="5173" b="1" u="none" strike="noStrike" spc="5">
                  <a:solidFill>
                    <a:srgbClr val="FFFFFF"/>
                  </a:solidFill>
                  <a:latin typeface="Bookmania Bold"/>
                  <a:ea typeface="Bookmania Bold"/>
                  <a:cs typeface="Bookmania Bold"/>
                  <a:sym typeface="Bookmania Bold"/>
                </a:rPr>
                <a:t>Not many cars turned into Indiana Street that afternoon. But even so, some time during my vigil, I lost count. I decided she was probably not showing up at all. Every time I came away from the window I would tell myself that if she weren't in the next car I would leave. But I never did. I had borrowed the apartment for that afternoon and the afternoon was not over yet. </a:t>
              </a:r>
            </a:p>
          </p:txBody>
        </p:sp>
        <p:sp>
          <p:nvSpPr>
            <p:cNvPr id="9" name="TextBox 9"/>
            <p:cNvSpPr txBox="1"/>
            <p:nvPr/>
          </p:nvSpPr>
          <p:spPr>
            <a:xfrm>
              <a:off x="27151502" y="8992801"/>
              <a:ext cx="16236942" cy="3992044"/>
            </a:xfrm>
            <a:prstGeom prst="rect">
              <a:avLst/>
            </a:prstGeom>
          </p:spPr>
          <p:txBody>
            <a:bodyPr lIns="0" tIns="0" rIns="0" bIns="0" rtlCol="0" anchor="t">
              <a:spAutoFit/>
            </a:bodyPr>
            <a:lstStyle/>
            <a:p>
              <a:pPr algn="ctr">
                <a:lnSpc>
                  <a:spcPts val="8044"/>
                </a:lnSpc>
              </a:pPr>
              <a:r>
                <a:rPr lang="en-US" sz="5746" b="1" spc="5">
                  <a:solidFill>
                    <a:srgbClr val="FFFFFF"/>
                  </a:solidFill>
                  <a:latin typeface="Bookmania Bold"/>
                  <a:ea typeface="Bookmania Bold"/>
                  <a:cs typeface="Bookmania Bold"/>
                  <a:sym typeface="Bookmania Bold"/>
                </a:rPr>
                <a:t>The children were not in the school grounds any more and I could hear the sea very clearly when she came. </a:t>
              </a:r>
            </a:p>
          </p:txBody>
        </p:sp>
        <p:sp>
          <p:nvSpPr>
            <p:cNvPr id="10" name="TextBox 10"/>
            <p:cNvSpPr txBox="1"/>
            <p:nvPr/>
          </p:nvSpPr>
          <p:spPr>
            <a:xfrm>
              <a:off x="3721261" y="14077035"/>
              <a:ext cx="19849295" cy="8781418"/>
            </a:xfrm>
            <a:prstGeom prst="rect">
              <a:avLst/>
            </a:prstGeom>
          </p:spPr>
          <p:txBody>
            <a:bodyPr lIns="0" tIns="0" rIns="0" bIns="0" rtlCol="0" anchor="t">
              <a:spAutoFit/>
            </a:bodyPr>
            <a:lstStyle/>
            <a:p>
              <a:pPr algn="ctr">
                <a:lnSpc>
                  <a:spcPts val="8762"/>
                </a:lnSpc>
              </a:pPr>
              <a:r>
                <a:rPr lang="en-US" sz="6259" b="1" spc="6">
                  <a:solidFill>
                    <a:srgbClr val="FFFFFF"/>
                  </a:solidFill>
                  <a:latin typeface="Bookmania Bold"/>
                  <a:ea typeface="Bookmania Bold"/>
                  <a:cs typeface="Bookmania Bold"/>
                  <a:sym typeface="Bookmania Bold"/>
                </a:rPr>
                <a:t> I swung out of bed when I heard the car turning into the street. I was feeling weak and a little light headed. I sat on the edge of the bed and held on to the thickness of the mattress to keep from keeling forward. </a:t>
              </a:r>
            </a:p>
          </p:txBody>
        </p:sp>
      </p:grpSp>
      <p:sp>
        <p:nvSpPr>
          <p:cNvPr id="11" name="Freeform 11"/>
          <p:cNvSpPr/>
          <p:nvPr/>
        </p:nvSpPr>
        <p:spPr>
          <a:xfrm>
            <a:off x="15954746" y="8324177"/>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rot="2700000">
            <a:off x="9591783" y="-4572812"/>
            <a:ext cx="9457516" cy="10252050"/>
          </a:xfrm>
          <a:custGeom>
            <a:avLst/>
            <a:gdLst/>
            <a:ahLst/>
            <a:cxnLst/>
            <a:rect l="l" t="t" r="r" b="b"/>
            <a:pathLst>
              <a:path w="9457516" h="10252050">
                <a:moveTo>
                  <a:pt x="0" y="0"/>
                </a:moveTo>
                <a:lnTo>
                  <a:pt x="9457516" y="0"/>
                </a:lnTo>
                <a:lnTo>
                  <a:pt x="9457516" y="10252049"/>
                </a:lnTo>
                <a:lnTo>
                  <a:pt x="0" y="10252049"/>
                </a:lnTo>
                <a:lnTo>
                  <a:pt x="0" y="0"/>
                </a:lnTo>
                <a:close/>
              </a:path>
            </a:pathLst>
          </a:custGeom>
          <a:blipFill>
            <a:blip r:embed="rId3"/>
            <a:stretch>
              <a:fillRect/>
            </a:stretch>
          </a:blipFill>
        </p:spPr>
      </p:sp>
      <p:sp>
        <p:nvSpPr>
          <p:cNvPr id="4" name="Freeform 4"/>
          <p:cNvSpPr/>
          <p:nvPr/>
        </p:nvSpPr>
        <p:spPr>
          <a:xfrm rot="2700000">
            <a:off x="-1030469" y="5160975"/>
            <a:ext cx="9457516" cy="10252050"/>
          </a:xfrm>
          <a:custGeom>
            <a:avLst/>
            <a:gdLst/>
            <a:ahLst/>
            <a:cxnLst/>
            <a:rect l="l" t="t" r="r" b="b"/>
            <a:pathLst>
              <a:path w="9457516" h="10252050">
                <a:moveTo>
                  <a:pt x="0" y="0"/>
                </a:moveTo>
                <a:lnTo>
                  <a:pt x="9457516" y="0"/>
                </a:lnTo>
                <a:lnTo>
                  <a:pt x="9457516" y="10252050"/>
                </a:lnTo>
                <a:lnTo>
                  <a:pt x="0" y="10252050"/>
                </a:lnTo>
                <a:lnTo>
                  <a:pt x="0" y="0"/>
                </a:lnTo>
                <a:close/>
              </a:path>
            </a:pathLst>
          </a:custGeom>
          <a:blipFill>
            <a:blip r:embed="rId3"/>
            <a:stretch>
              <a:fillRect/>
            </a:stretch>
          </a:blipFill>
        </p:spPr>
      </p:sp>
      <p:grpSp>
        <p:nvGrpSpPr>
          <p:cNvPr id="5" name="Group 5"/>
          <p:cNvGrpSpPr/>
          <p:nvPr/>
        </p:nvGrpSpPr>
        <p:grpSpPr>
          <a:xfrm>
            <a:off x="-25066305" y="-4738772"/>
            <a:ext cx="43592421" cy="24520737"/>
            <a:chOff x="0" y="0"/>
            <a:chExt cx="58123228" cy="32694316"/>
          </a:xfrm>
        </p:grpSpPr>
        <p:sp>
          <p:nvSpPr>
            <p:cNvPr id="6" name="Freeform 6"/>
            <p:cNvSpPr/>
            <p:nvPr/>
          </p:nvSpPr>
          <p:spPr>
            <a:xfrm>
              <a:off x="0" y="0"/>
              <a:ext cx="58123228" cy="32694316"/>
            </a:xfrm>
            <a:custGeom>
              <a:avLst/>
              <a:gdLst/>
              <a:ahLst/>
              <a:cxnLst/>
              <a:rect l="l" t="t" r="r" b="b"/>
              <a:pathLst>
                <a:path w="58123228" h="32694316">
                  <a:moveTo>
                    <a:pt x="0" y="0"/>
                  </a:moveTo>
                  <a:lnTo>
                    <a:pt x="58123228" y="0"/>
                  </a:lnTo>
                  <a:lnTo>
                    <a:pt x="58123228" y="32694316"/>
                  </a:lnTo>
                  <a:lnTo>
                    <a:pt x="0" y="32694316"/>
                  </a:lnTo>
                  <a:lnTo>
                    <a:pt x="0" y="0"/>
                  </a:lnTo>
                  <a:close/>
                </a:path>
              </a:pathLst>
            </a:custGeom>
            <a:blipFill>
              <a:blip r:embed="rId4"/>
              <a:stretch>
                <a:fillRect r="-9243" b="-8515"/>
              </a:stretch>
            </a:blipFill>
          </p:spPr>
        </p:sp>
        <p:sp>
          <p:nvSpPr>
            <p:cNvPr id="7" name="Freeform 7"/>
            <p:cNvSpPr/>
            <p:nvPr/>
          </p:nvSpPr>
          <p:spPr>
            <a:xfrm>
              <a:off x="0" y="0"/>
              <a:ext cx="58123228" cy="32694316"/>
            </a:xfrm>
            <a:custGeom>
              <a:avLst/>
              <a:gdLst/>
              <a:ahLst/>
              <a:cxnLst/>
              <a:rect l="l" t="t" r="r" b="b"/>
              <a:pathLst>
                <a:path w="58123228" h="32694316">
                  <a:moveTo>
                    <a:pt x="0" y="0"/>
                  </a:moveTo>
                  <a:lnTo>
                    <a:pt x="58123228" y="0"/>
                  </a:lnTo>
                  <a:lnTo>
                    <a:pt x="58123228" y="32694316"/>
                  </a:lnTo>
                  <a:lnTo>
                    <a:pt x="0" y="32694316"/>
                  </a:lnTo>
                  <a:lnTo>
                    <a:pt x="0" y="0"/>
                  </a:lnTo>
                  <a:close/>
                </a:path>
              </a:pathLst>
            </a:custGeom>
            <a:blipFill>
              <a:blip r:embed="rId5"/>
              <a:stretch>
                <a:fillRect l="-122585" t="-90576" r="-99409" b="-56285"/>
              </a:stretch>
            </a:blipFill>
          </p:spPr>
        </p:sp>
        <p:sp>
          <p:nvSpPr>
            <p:cNvPr id="8" name="TextBox 8"/>
            <p:cNvSpPr txBox="1"/>
            <p:nvPr/>
          </p:nvSpPr>
          <p:spPr>
            <a:xfrm>
              <a:off x="2608049" y="1972856"/>
              <a:ext cx="26453565" cy="12491107"/>
            </a:xfrm>
            <a:prstGeom prst="rect">
              <a:avLst/>
            </a:prstGeom>
          </p:spPr>
          <p:txBody>
            <a:bodyPr lIns="0" tIns="0" rIns="0" bIns="0" rtlCol="0" anchor="t">
              <a:spAutoFit/>
            </a:bodyPr>
            <a:lstStyle/>
            <a:p>
              <a:pPr marL="0" lvl="0" indent="0" algn="ctr">
                <a:lnSpc>
                  <a:spcPts val="9345"/>
                </a:lnSpc>
                <a:spcBef>
                  <a:spcPct val="0"/>
                </a:spcBef>
              </a:pPr>
              <a:r>
                <a:rPr lang="en-US" sz="6675" b="1" u="none" strike="noStrike" spc="6">
                  <a:solidFill>
                    <a:srgbClr val="FFFFFF"/>
                  </a:solidFill>
                  <a:latin typeface="Bookmania Bold"/>
                  <a:ea typeface="Bookmania Bold"/>
                  <a:cs typeface="Bookmania Bold"/>
                  <a:sym typeface="Bookmania Bold"/>
                </a:rPr>
                <a:t>Not many cars turned into Indiana Street that afternoon. But even so, some time during my vigil, I lost count. I decided she was probably not showing up at all. Every time I came away from the window I would tell myself that if she weren't in the next car I would leave. But I never did. I had borrowed the apartment for that afternoon and the afternoon was not over yet. </a:t>
              </a:r>
            </a:p>
          </p:txBody>
        </p:sp>
        <p:sp>
          <p:nvSpPr>
            <p:cNvPr id="9" name="TextBox 9"/>
            <p:cNvSpPr txBox="1"/>
            <p:nvPr/>
          </p:nvSpPr>
          <p:spPr>
            <a:xfrm>
              <a:off x="35037383" y="11597001"/>
              <a:ext cx="20952799" cy="5159162"/>
            </a:xfrm>
            <a:prstGeom prst="rect">
              <a:avLst/>
            </a:prstGeom>
          </p:spPr>
          <p:txBody>
            <a:bodyPr lIns="0" tIns="0" rIns="0" bIns="0" rtlCol="0" anchor="t">
              <a:spAutoFit/>
            </a:bodyPr>
            <a:lstStyle/>
            <a:p>
              <a:pPr algn="ctr">
                <a:lnSpc>
                  <a:spcPts val="10381"/>
                </a:lnSpc>
              </a:pPr>
              <a:r>
                <a:rPr lang="en-US" sz="7415" b="1" spc="7">
                  <a:solidFill>
                    <a:srgbClr val="FFFFFF"/>
                  </a:solidFill>
                  <a:latin typeface="Bookmania Bold"/>
                  <a:ea typeface="Bookmania Bold"/>
                  <a:cs typeface="Bookmania Bold"/>
                  <a:sym typeface="Bookmania Bold"/>
                </a:rPr>
                <a:t>The children were not in the school grounds any more and I could hear the sea very clearly when she came. </a:t>
              </a:r>
            </a:p>
          </p:txBody>
        </p:sp>
        <p:sp>
          <p:nvSpPr>
            <p:cNvPr id="10" name="TextBox 10"/>
            <p:cNvSpPr txBox="1"/>
            <p:nvPr/>
          </p:nvSpPr>
          <p:spPr>
            <a:xfrm>
              <a:off x="4802063" y="18151140"/>
              <a:ext cx="25614323" cy="11346320"/>
            </a:xfrm>
            <a:prstGeom prst="rect">
              <a:avLst/>
            </a:prstGeom>
          </p:spPr>
          <p:txBody>
            <a:bodyPr lIns="0" tIns="0" rIns="0" bIns="0" rtlCol="0" anchor="t">
              <a:spAutoFit/>
            </a:bodyPr>
            <a:lstStyle/>
            <a:p>
              <a:pPr algn="ctr">
                <a:lnSpc>
                  <a:spcPts val="11307"/>
                </a:lnSpc>
              </a:pPr>
              <a:r>
                <a:rPr lang="en-US" sz="8076" b="1" spc="8">
                  <a:solidFill>
                    <a:srgbClr val="FFFFFF"/>
                  </a:solidFill>
                  <a:latin typeface="Bookmania Bold"/>
                  <a:ea typeface="Bookmania Bold"/>
                  <a:cs typeface="Bookmania Bold"/>
                  <a:sym typeface="Bookmania Bold"/>
                </a:rPr>
                <a:t> I swung out of bed when I heard the car turning into the street. I was feeling weak and a little light headed. I sat on the edge of the bed and held on to the thickness of the mattress to keep from keeling forward. </a:t>
              </a:r>
            </a:p>
          </p:txBody>
        </p:sp>
      </p:grpSp>
      <p:sp>
        <p:nvSpPr>
          <p:cNvPr id="11" name="Freeform 11"/>
          <p:cNvSpPr/>
          <p:nvPr/>
        </p:nvSpPr>
        <p:spPr>
          <a:xfrm rot="9120048">
            <a:off x="15954746" y="8324177"/>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Freeform 3"/>
          <p:cNvSpPr/>
          <p:nvPr/>
        </p:nvSpPr>
        <p:spPr>
          <a:xfrm rot="2700000">
            <a:off x="9591783" y="-4572812"/>
            <a:ext cx="9457516" cy="10252050"/>
          </a:xfrm>
          <a:custGeom>
            <a:avLst/>
            <a:gdLst/>
            <a:ahLst/>
            <a:cxnLst/>
            <a:rect l="l" t="t" r="r" b="b"/>
            <a:pathLst>
              <a:path w="9457516" h="10252050">
                <a:moveTo>
                  <a:pt x="0" y="0"/>
                </a:moveTo>
                <a:lnTo>
                  <a:pt x="9457516" y="0"/>
                </a:lnTo>
                <a:lnTo>
                  <a:pt x="9457516" y="10252049"/>
                </a:lnTo>
                <a:lnTo>
                  <a:pt x="0" y="10252049"/>
                </a:lnTo>
                <a:lnTo>
                  <a:pt x="0" y="0"/>
                </a:lnTo>
                <a:close/>
              </a:path>
            </a:pathLst>
          </a:custGeom>
          <a:blipFill>
            <a:blip r:embed="rId3"/>
            <a:stretch>
              <a:fillRect/>
            </a:stretch>
          </a:blipFill>
        </p:spPr>
      </p:sp>
      <p:sp>
        <p:nvSpPr>
          <p:cNvPr id="4" name="Freeform 4"/>
          <p:cNvSpPr/>
          <p:nvPr/>
        </p:nvSpPr>
        <p:spPr>
          <a:xfrm rot="2700000">
            <a:off x="-1030469" y="5160975"/>
            <a:ext cx="9457516" cy="10252050"/>
          </a:xfrm>
          <a:custGeom>
            <a:avLst/>
            <a:gdLst/>
            <a:ahLst/>
            <a:cxnLst/>
            <a:rect l="l" t="t" r="r" b="b"/>
            <a:pathLst>
              <a:path w="9457516" h="10252050">
                <a:moveTo>
                  <a:pt x="0" y="0"/>
                </a:moveTo>
                <a:lnTo>
                  <a:pt x="9457516" y="0"/>
                </a:lnTo>
                <a:lnTo>
                  <a:pt x="9457516" y="10252050"/>
                </a:lnTo>
                <a:lnTo>
                  <a:pt x="0" y="10252050"/>
                </a:lnTo>
                <a:lnTo>
                  <a:pt x="0" y="0"/>
                </a:lnTo>
                <a:close/>
              </a:path>
            </a:pathLst>
          </a:custGeom>
          <a:blipFill>
            <a:blip r:embed="rId3"/>
            <a:stretch>
              <a:fillRect/>
            </a:stretch>
          </a:blipFill>
        </p:spPr>
      </p:sp>
      <p:grpSp>
        <p:nvGrpSpPr>
          <p:cNvPr id="5" name="Group 5"/>
          <p:cNvGrpSpPr/>
          <p:nvPr/>
        </p:nvGrpSpPr>
        <p:grpSpPr>
          <a:xfrm>
            <a:off x="0" y="-6915698"/>
            <a:ext cx="30582575" cy="17202698"/>
            <a:chOff x="0" y="0"/>
            <a:chExt cx="40776766" cy="22936931"/>
          </a:xfrm>
        </p:grpSpPr>
        <p:sp>
          <p:nvSpPr>
            <p:cNvPr id="6" name="Freeform 6"/>
            <p:cNvSpPr/>
            <p:nvPr/>
          </p:nvSpPr>
          <p:spPr>
            <a:xfrm>
              <a:off x="0" y="0"/>
              <a:ext cx="40776766" cy="22936931"/>
            </a:xfrm>
            <a:custGeom>
              <a:avLst/>
              <a:gdLst/>
              <a:ahLst/>
              <a:cxnLst/>
              <a:rect l="l" t="t" r="r" b="b"/>
              <a:pathLst>
                <a:path w="40776766" h="22936931">
                  <a:moveTo>
                    <a:pt x="0" y="0"/>
                  </a:moveTo>
                  <a:lnTo>
                    <a:pt x="40776766" y="0"/>
                  </a:lnTo>
                  <a:lnTo>
                    <a:pt x="40776766" y="22936931"/>
                  </a:lnTo>
                  <a:lnTo>
                    <a:pt x="0" y="22936931"/>
                  </a:lnTo>
                  <a:lnTo>
                    <a:pt x="0" y="0"/>
                  </a:lnTo>
                  <a:close/>
                </a:path>
              </a:pathLst>
            </a:custGeom>
            <a:blipFill>
              <a:blip r:embed="rId4"/>
              <a:stretch>
                <a:fillRect r="-9243" b="-8515"/>
              </a:stretch>
            </a:blipFill>
          </p:spPr>
        </p:sp>
        <p:sp>
          <p:nvSpPr>
            <p:cNvPr id="7" name="Freeform 7"/>
            <p:cNvSpPr/>
            <p:nvPr/>
          </p:nvSpPr>
          <p:spPr>
            <a:xfrm>
              <a:off x="0" y="0"/>
              <a:ext cx="40776766" cy="22936931"/>
            </a:xfrm>
            <a:custGeom>
              <a:avLst/>
              <a:gdLst/>
              <a:ahLst/>
              <a:cxnLst/>
              <a:rect l="l" t="t" r="r" b="b"/>
              <a:pathLst>
                <a:path w="40776766" h="22936931">
                  <a:moveTo>
                    <a:pt x="0" y="0"/>
                  </a:moveTo>
                  <a:lnTo>
                    <a:pt x="40776766" y="0"/>
                  </a:lnTo>
                  <a:lnTo>
                    <a:pt x="40776766" y="22936931"/>
                  </a:lnTo>
                  <a:lnTo>
                    <a:pt x="0" y="22936931"/>
                  </a:lnTo>
                  <a:lnTo>
                    <a:pt x="0" y="0"/>
                  </a:lnTo>
                  <a:close/>
                </a:path>
              </a:pathLst>
            </a:custGeom>
            <a:blipFill>
              <a:blip r:embed="rId5"/>
              <a:stretch>
                <a:fillRect l="-122585" t="-90576" r="-99409" b="-56285"/>
              </a:stretch>
            </a:blipFill>
          </p:spPr>
        </p:sp>
        <p:sp>
          <p:nvSpPr>
            <p:cNvPr id="8" name="TextBox 8"/>
            <p:cNvSpPr txBox="1"/>
            <p:nvPr/>
          </p:nvSpPr>
          <p:spPr>
            <a:xfrm>
              <a:off x="1829696" y="1385217"/>
              <a:ext cx="18558688" cy="8762080"/>
            </a:xfrm>
            <a:prstGeom prst="rect">
              <a:avLst/>
            </a:prstGeom>
          </p:spPr>
          <p:txBody>
            <a:bodyPr lIns="0" tIns="0" rIns="0" bIns="0" rtlCol="0" anchor="t">
              <a:spAutoFit/>
            </a:bodyPr>
            <a:lstStyle/>
            <a:p>
              <a:pPr marL="0" lvl="0" indent="0" algn="ctr">
                <a:lnSpc>
                  <a:spcPts val="6556"/>
                </a:lnSpc>
                <a:spcBef>
                  <a:spcPct val="0"/>
                </a:spcBef>
              </a:pPr>
              <a:r>
                <a:rPr lang="en-US" sz="4683" b="1" u="none" strike="noStrike" spc="4">
                  <a:solidFill>
                    <a:srgbClr val="FFFFFF"/>
                  </a:solidFill>
                  <a:latin typeface="Bookmania Bold"/>
                  <a:ea typeface="Bookmania Bold"/>
                  <a:cs typeface="Bookmania Bold"/>
                  <a:sym typeface="Bookmania Bold"/>
                </a:rPr>
                <a:t>Not many cars turned into Indiana Street that afternoon. But even so, some time during my vigil, I lost count. I decided she was probably not showing up at all. Every time I came away from the window I would tell myself that if she weren't in the next car I would leave. But I never did. I had borrowed the apartment for that afternoon and the afternoon was not over yet. </a:t>
              </a:r>
            </a:p>
          </p:txBody>
        </p:sp>
        <p:sp>
          <p:nvSpPr>
            <p:cNvPr id="9" name="TextBox 9"/>
            <p:cNvSpPr txBox="1"/>
            <p:nvPr/>
          </p:nvSpPr>
          <p:spPr>
            <a:xfrm>
              <a:off x="24580727" y="8140944"/>
              <a:ext cx="14699586" cy="3614462"/>
            </a:xfrm>
            <a:prstGeom prst="rect">
              <a:avLst/>
            </a:prstGeom>
          </p:spPr>
          <p:txBody>
            <a:bodyPr lIns="0" tIns="0" rIns="0" bIns="0" rtlCol="0" anchor="t">
              <a:spAutoFit/>
            </a:bodyPr>
            <a:lstStyle/>
            <a:p>
              <a:pPr algn="ctr">
                <a:lnSpc>
                  <a:spcPts val="7283"/>
                </a:lnSpc>
              </a:pPr>
              <a:r>
                <a:rPr lang="en-US" sz="5202" b="1" spc="5">
                  <a:solidFill>
                    <a:srgbClr val="FFFFFF"/>
                  </a:solidFill>
                  <a:latin typeface="Bookmania Bold"/>
                  <a:ea typeface="Bookmania Bold"/>
                  <a:cs typeface="Bookmania Bold"/>
                  <a:sym typeface="Bookmania Bold"/>
                </a:rPr>
                <a:t>The children were not in the school grounds any more and I could hear the sea very clearly when she came. </a:t>
              </a:r>
            </a:p>
          </p:txBody>
        </p:sp>
        <p:sp>
          <p:nvSpPr>
            <p:cNvPr id="10" name="TextBox 10"/>
            <p:cNvSpPr txBox="1"/>
            <p:nvPr/>
          </p:nvSpPr>
          <p:spPr>
            <a:xfrm>
              <a:off x="3368922" y="12742887"/>
              <a:ext cx="17969912" cy="7951267"/>
            </a:xfrm>
            <a:prstGeom prst="rect">
              <a:avLst/>
            </a:prstGeom>
          </p:spPr>
          <p:txBody>
            <a:bodyPr lIns="0" tIns="0" rIns="0" bIns="0" rtlCol="0" anchor="t">
              <a:spAutoFit/>
            </a:bodyPr>
            <a:lstStyle/>
            <a:p>
              <a:pPr algn="ctr">
                <a:lnSpc>
                  <a:spcPts val="7932"/>
                </a:lnSpc>
              </a:pPr>
              <a:r>
                <a:rPr lang="en-US" sz="5666" b="1" spc="5">
                  <a:solidFill>
                    <a:srgbClr val="FFFFFF"/>
                  </a:solidFill>
                  <a:latin typeface="Bookmania Bold"/>
                  <a:ea typeface="Bookmania Bold"/>
                  <a:cs typeface="Bookmania Bold"/>
                  <a:sym typeface="Bookmania Bold"/>
                </a:rPr>
                <a:t> I swung out of bed when I heard the car turning into the street. I was feeling weak and a little light headed. I sat on the edge of the bed and held on to the thickness of the mattress to keep from keeling forward. </a:t>
              </a:r>
            </a:p>
          </p:txBody>
        </p:sp>
      </p:grpSp>
      <p:sp>
        <p:nvSpPr>
          <p:cNvPr id="11" name="Freeform 11"/>
          <p:cNvSpPr/>
          <p:nvPr/>
        </p:nvSpPr>
        <p:spPr>
          <a:xfrm>
            <a:off x="15954746" y="8324177"/>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6"/>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27244693"/>
          </a:xfrm>
          <a:custGeom>
            <a:avLst/>
            <a:gdLst/>
            <a:ahLst/>
            <a:cxnLst/>
            <a:rect l="l" t="t" r="r" b="b"/>
            <a:pathLst>
              <a:path w="18288000" h="27244693">
                <a:moveTo>
                  <a:pt x="0" y="0"/>
                </a:moveTo>
                <a:lnTo>
                  <a:pt x="18288000" y="0"/>
                </a:lnTo>
                <a:lnTo>
                  <a:pt x="18288000" y="27244693"/>
                </a:lnTo>
                <a:lnTo>
                  <a:pt x="0" y="27244693"/>
                </a:lnTo>
                <a:lnTo>
                  <a:pt x="0" y="0"/>
                </a:lnTo>
                <a:close/>
              </a:path>
            </a:pathLst>
          </a:custGeom>
          <a:blipFill>
            <a:blip r:embed="rId2"/>
            <a:stretch>
              <a:fillRect/>
            </a:stretch>
          </a:blipFill>
        </p:spPr>
      </p:sp>
      <p:sp>
        <p:nvSpPr>
          <p:cNvPr id="3" name="Freeform 3"/>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923925"/>
            <a:ext cx="16230600" cy="1970447"/>
          </a:xfrm>
          <a:prstGeom prst="rect">
            <a:avLst/>
          </a:prstGeom>
        </p:spPr>
        <p:txBody>
          <a:bodyPr lIns="0" tIns="0" rIns="0" bIns="0" rtlCol="0" anchor="t">
            <a:spAutoFit/>
          </a:bodyPr>
          <a:lstStyle/>
          <a:p>
            <a:pPr algn="ctr">
              <a:lnSpc>
                <a:spcPts val="7932"/>
              </a:lnSpc>
            </a:pPr>
            <a:r>
              <a:rPr lang="en-US" sz="5666" b="1" spc="5">
                <a:solidFill>
                  <a:srgbClr val="000000"/>
                </a:solidFill>
                <a:latin typeface="Bookmania Bold"/>
                <a:ea typeface="Bookmania Bold"/>
                <a:cs typeface="Bookmania Bold"/>
                <a:sym typeface="Bookmania Bold"/>
              </a:rPr>
              <a:t>I rose to my feet unsteadily when I heard the car slowing down.</a:t>
            </a:r>
          </a:p>
        </p:txBody>
      </p:sp>
      <p:sp>
        <p:nvSpPr>
          <p:cNvPr id="5" name="Freeform 5"/>
          <p:cNvSpPr/>
          <p:nvPr/>
        </p:nvSpPr>
        <p:spPr>
          <a:xfrm rot="5400000">
            <a:off x="16323519" y="2306000"/>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478846"/>
            <a:ext cx="18288000" cy="27244693"/>
          </a:xfrm>
          <a:custGeom>
            <a:avLst/>
            <a:gdLst/>
            <a:ahLst/>
            <a:cxnLst/>
            <a:rect l="l" t="t" r="r" b="b"/>
            <a:pathLst>
              <a:path w="18288000" h="27244693">
                <a:moveTo>
                  <a:pt x="0" y="0"/>
                </a:moveTo>
                <a:lnTo>
                  <a:pt x="18288000" y="0"/>
                </a:lnTo>
                <a:lnTo>
                  <a:pt x="18288000" y="27244692"/>
                </a:lnTo>
                <a:lnTo>
                  <a:pt x="0" y="27244692"/>
                </a:lnTo>
                <a:lnTo>
                  <a:pt x="0" y="0"/>
                </a:lnTo>
                <a:close/>
              </a:path>
            </a:pathLst>
          </a:custGeom>
          <a:blipFill>
            <a:blip r:embed="rId2"/>
            <a:stretch>
              <a:fillRect/>
            </a:stretch>
          </a:blipFill>
        </p:spPr>
      </p:sp>
      <p:sp>
        <p:nvSpPr>
          <p:cNvPr id="3" name="Freeform 3"/>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923925"/>
            <a:ext cx="16230600" cy="1970447"/>
          </a:xfrm>
          <a:prstGeom prst="rect">
            <a:avLst/>
          </a:prstGeom>
        </p:spPr>
        <p:txBody>
          <a:bodyPr lIns="0" tIns="0" rIns="0" bIns="0" rtlCol="0" anchor="t">
            <a:spAutoFit/>
          </a:bodyPr>
          <a:lstStyle/>
          <a:p>
            <a:pPr algn="ctr">
              <a:lnSpc>
                <a:spcPts val="7932"/>
              </a:lnSpc>
            </a:pPr>
            <a:r>
              <a:rPr lang="en-US" sz="5666" b="1" spc="5">
                <a:solidFill>
                  <a:srgbClr val="000000"/>
                </a:solidFill>
                <a:latin typeface="Bookmania Bold"/>
                <a:ea typeface="Bookmania Bold"/>
                <a:cs typeface="Bookmania Bold"/>
                <a:sym typeface="Bookmania Bold"/>
              </a:rPr>
              <a:t>I was already in the front room when the sound of the tires gripping the gravel reached me. </a:t>
            </a:r>
          </a:p>
        </p:txBody>
      </p:sp>
      <p:sp>
        <p:nvSpPr>
          <p:cNvPr id="5" name="Freeform 5"/>
          <p:cNvSpPr/>
          <p:nvPr/>
        </p:nvSpPr>
        <p:spPr>
          <a:xfrm rot="5400000">
            <a:off x="16323519" y="4579467"/>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158946"/>
            <a:ext cx="18288000" cy="27244693"/>
          </a:xfrm>
          <a:custGeom>
            <a:avLst/>
            <a:gdLst/>
            <a:ahLst/>
            <a:cxnLst/>
            <a:rect l="l" t="t" r="r" b="b"/>
            <a:pathLst>
              <a:path w="18288000" h="27244693">
                <a:moveTo>
                  <a:pt x="0" y="0"/>
                </a:moveTo>
                <a:lnTo>
                  <a:pt x="18288000" y="0"/>
                </a:lnTo>
                <a:lnTo>
                  <a:pt x="18288000" y="27244693"/>
                </a:lnTo>
                <a:lnTo>
                  <a:pt x="0" y="27244693"/>
                </a:lnTo>
                <a:lnTo>
                  <a:pt x="0" y="0"/>
                </a:lnTo>
                <a:close/>
              </a:path>
            </a:pathLst>
          </a:custGeom>
          <a:blipFill>
            <a:blip r:embed="rId2"/>
            <a:stretch>
              <a:fillRect/>
            </a:stretch>
          </a:blipFill>
        </p:spPr>
      </p:sp>
      <p:sp>
        <p:nvSpPr>
          <p:cNvPr id="3" name="Freeform 3"/>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923925"/>
            <a:ext cx="16230600" cy="1970447"/>
          </a:xfrm>
          <a:prstGeom prst="rect">
            <a:avLst/>
          </a:prstGeom>
        </p:spPr>
        <p:txBody>
          <a:bodyPr lIns="0" tIns="0" rIns="0" bIns="0" rtlCol="0" anchor="t">
            <a:spAutoFit/>
          </a:bodyPr>
          <a:lstStyle/>
          <a:p>
            <a:pPr algn="ctr">
              <a:lnSpc>
                <a:spcPts val="7932"/>
              </a:lnSpc>
            </a:pPr>
            <a:r>
              <a:rPr lang="en-US" sz="5666" b="1" spc="5">
                <a:solidFill>
                  <a:srgbClr val="000000"/>
                </a:solidFill>
                <a:latin typeface="Bookmania Bold"/>
                <a:ea typeface="Bookmania Bold"/>
                <a:cs typeface="Bookmania Bold"/>
                <a:sym typeface="Bookmania Bold"/>
              </a:rPr>
              <a:t> I was striding past the mirror as the car screeched to a stop. </a:t>
            </a:r>
          </a:p>
        </p:txBody>
      </p:sp>
      <p:sp>
        <p:nvSpPr>
          <p:cNvPr id="5" name="Freeform 5"/>
          <p:cNvSpPr/>
          <p:nvPr/>
        </p:nvSpPr>
        <p:spPr>
          <a:xfrm rot="5400000">
            <a:off x="16323519" y="7734147"/>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9000"/>
            </a:blip>
            <a:stretch>
              <a:fillRect t="-38888" b="-38888"/>
            </a:stretch>
          </a:blipFill>
        </p:spPr>
      </p:sp>
      <p:sp>
        <p:nvSpPr>
          <p:cNvPr id="3" name="TextBox 3"/>
          <p:cNvSpPr txBox="1"/>
          <p:nvPr/>
        </p:nvSpPr>
        <p:spPr>
          <a:xfrm>
            <a:off x="1028700" y="1573686"/>
            <a:ext cx="16230600" cy="8240417"/>
          </a:xfrm>
          <a:prstGeom prst="rect">
            <a:avLst/>
          </a:prstGeom>
        </p:spPr>
        <p:txBody>
          <a:bodyPr lIns="0" tIns="0" rIns="0" bIns="0" rtlCol="0" anchor="t">
            <a:spAutoFit/>
          </a:bodyPr>
          <a:lstStyle/>
          <a:p>
            <a:pPr marL="717678" lvl="1" indent="-358839" algn="l">
              <a:lnSpc>
                <a:spcPts val="4653"/>
              </a:lnSpc>
              <a:buFont typeface="Arial"/>
              <a:buChar char="•"/>
            </a:pPr>
            <a:r>
              <a:rPr lang="en-US" sz="3324">
                <a:solidFill>
                  <a:srgbClr val="000000"/>
                </a:solidFill>
                <a:latin typeface="Bookmania"/>
                <a:ea typeface="Bookmania"/>
                <a:cs typeface="Bookmania"/>
                <a:sym typeface="Bookmania"/>
              </a:rPr>
              <a:t>While reading the short story, a yellow shawl will appear at certain points.</a:t>
            </a:r>
          </a:p>
          <a:p>
            <a:pPr marL="717678" lvl="1" indent="-358839" algn="l">
              <a:lnSpc>
                <a:spcPts val="4653"/>
              </a:lnSpc>
              <a:buFont typeface="Arial"/>
              <a:buChar char="•"/>
            </a:pPr>
            <a:r>
              <a:rPr lang="en-US" sz="3324">
                <a:solidFill>
                  <a:srgbClr val="000000"/>
                </a:solidFill>
                <a:latin typeface="Bookmania"/>
                <a:ea typeface="Bookmania"/>
                <a:cs typeface="Bookmania"/>
                <a:sym typeface="Bookmania"/>
              </a:rPr>
              <a:t>Along with the yellow shawl, questions related to the short story will be presented. The story can only progress if the questions are answered correctly. If a student answers incorrectly, they will be taken back to the part of the story where the answer can be found. They must reread that section and answer the question again. Once the correct answer is given, they may proceed to the next part of the story.</a:t>
            </a:r>
          </a:p>
          <a:p>
            <a:pPr marL="717678" lvl="1" indent="-358839" algn="l">
              <a:lnSpc>
                <a:spcPts val="4653"/>
              </a:lnSpc>
              <a:buFont typeface="Arial"/>
              <a:buChar char="•"/>
            </a:pPr>
            <a:r>
              <a:rPr lang="en-US" sz="3324">
                <a:solidFill>
                  <a:srgbClr val="000000"/>
                </a:solidFill>
                <a:latin typeface="Bookmania"/>
                <a:ea typeface="Bookmania"/>
                <a:cs typeface="Bookmania"/>
                <a:sym typeface="Bookmania"/>
              </a:rPr>
              <a:t>If a question includes an image, click on the image to check your answer. If the answer is correct, the story will proceed to the next part. If the answer is incorrect, you will be taken back to the section of the story where the answer can be found, and you will need to reread it before answering the question again.</a:t>
            </a:r>
          </a:p>
          <a:p>
            <a:pPr marL="717678" lvl="1" indent="-358839" algn="l">
              <a:lnSpc>
                <a:spcPts val="4653"/>
              </a:lnSpc>
              <a:buFont typeface="Arial"/>
              <a:buChar char="•"/>
            </a:pPr>
            <a:r>
              <a:rPr lang="en-US" sz="3324">
                <a:solidFill>
                  <a:srgbClr val="000000"/>
                </a:solidFill>
                <a:latin typeface="Bookmania"/>
                <a:ea typeface="Bookmania"/>
                <a:cs typeface="Bookmania"/>
                <a:sym typeface="Bookmania"/>
              </a:rPr>
              <a:t>If a question is opinion-based, the teacher will evaluate the student's response. If the answer is satisfactory, the teacher should click the yellow shawl. If the answer is not satisfactory, the teacher should click the mirror.</a:t>
            </a:r>
          </a:p>
        </p:txBody>
      </p:sp>
      <p:sp>
        <p:nvSpPr>
          <p:cNvPr id="4" name="TextBox 4"/>
          <p:cNvSpPr txBox="1"/>
          <p:nvPr/>
        </p:nvSpPr>
        <p:spPr>
          <a:xfrm>
            <a:off x="3451607" y="283689"/>
            <a:ext cx="11384786" cy="1347146"/>
          </a:xfrm>
          <a:prstGeom prst="rect">
            <a:avLst/>
          </a:prstGeom>
        </p:spPr>
        <p:txBody>
          <a:bodyPr lIns="0" tIns="0" rIns="0" bIns="0" rtlCol="0" anchor="t">
            <a:spAutoFit/>
          </a:bodyPr>
          <a:lstStyle/>
          <a:p>
            <a:pPr algn="ctr">
              <a:lnSpc>
                <a:spcPts val="11087"/>
              </a:lnSpc>
            </a:pPr>
            <a:r>
              <a:rPr lang="en-US" sz="7919" b="1" dirty="0">
                <a:solidFill>
                  <a:srgbClr val="4B0A00"/>
                </a:solidFill>
                <a:latin typeface="Garet Bold"/>
                <a:ea typeface="Garet Bold"/>
                <a:cs typeface="Garet Bold"/>
                <a:sym typeface="Garet Bold"/>
              </a:rPr>
              <a:t>THE YELLOW SHAWL</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868" y="-13622347"/>
            <a:ext cx="18288000" cy="27244693"/>
          </a:xfrm>
          <a:custGeom>
            <a:avLst/>
            <a:gdLst/>
            <a:ahLst/>
            <a:cxnLst/>
            <a:rect l="l" t="t" r="r" b="b"/>
            <a:pathLst>
              <a:path w="18288000" h="27244693">
                <a:moveTo>
                  <a:pt x="0" y="0"/>
                </a:moveTo>
                <a:lnTo>
                  <a:pt x="18288000" y="0"/>
                </a:lnTo>
                <a:lnTo>
                  <a:pt x="18288000" y="27244692"/>
                </a:lnTo>
                <a:lnTo>
                  <a:pt x="0" y="27244692"/>
                </a:lnTo>
                <a:lnTo>
                  <a:pt x="0" y="0"/>
                </a:lnTo>
                <a:close/>
              </a:path>
            </a:pathLst>
          </a:custGeom>
          <a:blipFill>
            <a:blip r:embed="rId2"/>
            <a:stretch>
              <a:fillRect/>
            </a:stretch>
          </a:blipFill>
        </p:spPr>
      </p:sp>
      <p:sp>
        <p:nvSpPr>
          <p:cNvPr id="3" name="Freeform 3"/>
          <p:cNvSpPr/>
          <p:nvPr/>
        </p:nvSpPr>
        <p:spPr>
          <a:xfrm>
            <a:off x="0" y="-166491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PH" dirty="0"/>
          </a:p>
        </p:txBody>
      </p:sp>
      <p:sp>
        <p:nvSpPr>
          <p:cNvPr id="4" name="TextBox 4"/>
          <p:cNvSpPr txBox="1"/>
          <p:nvPr/>
        </p:nvSpPr>
        <p:spPr>
          <a:xfrm>
            <a:off x="1028700" y="7748396"/>
            <a:ext cx="16230600" cy="2170647"/>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 I reached the window, pulled back the blinds, and looked down into the street. The cab was drawn up before the gate, its engine running.  The cab door swung open. </a:t>
            </a:r>
          </a:p>
        </p:txBody>
      </p:sp>
      <p:sp>
        <p:nvSpPr>
          <p:cNvPr id="5" name="Freeform 5"/>
          <p:cNvSpPr/>
          <p:nvPr/>
        </p:nvSpPr>
        <p:spPr>
          <a:xfrm>
            <a:off x="15714406" y="911025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6294098"/>
            <a:ext cx="18288000" cy="19640327"/>
          </a:xfrm>
          <a:custGeom>
            <a:avLst/>
            <a:gdLst/>
            <a:ahLst/>
            <a:cxnLst/>
            <a:rect l="l" t="t" r="r" b="b"/>
            <a:pathLst>
              <a:path w="18288000" h="19640327">
                <a:moveTo>
                  <a:pt x="0" y="0"/>
                </a:moveTo>
                <a:lnTo>
                  <a:pt x="18288000" y="0"/>
                </a:lnTo>
                <a:lnTo>
                  <a:pt x="18288000" y="19640327"/>
                </a:lnTo>
                <a:lnTo>
                  <a:pt x="0" y="19640327"/>
                </a:lnTo>
                <a:lnTo>
                  <a:pt x="0" y="0"/>
                </a:lnTo>
                <a:close/>
              </a:path>
            </a:pathLst>
          </a:custGeom>
          <a:blipFill>
            <a:blip r:embed="rId2"/>
            <a:stretch>
              <a:fillRect l="-5364" t="-53602" r="-5364"/>
            </a:stretch>
          </a:blipFill>
        </p:spPr>
      </p:sp>
      <p:sp>
        <p:nvSpPr>
          <p:cNvPr id="3" name="Freeform 3"/>
          <p:cNvSpPr/>
          <p:nvPr/>
        </p:nvSpPr>
        <p:spPr>
          <a:xfrm>
            <a:off x="0" y="-487291"/>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225657"/>
            <a:ext cx="16230600" cy="143722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 I was leaning against the window jamb. Suddenly, above the purring of the idling engine, I could hear my rasping breath. </a:t>
            </a:r>
          </a:p>
        </p:txBody>
      </p:sp>
      <p:sp>
        <p:nvSpPr>
          <p:cNvPr id="5" name="Freeform 5"/>
          <p:cNvSpPr/>
          <p:nvPr/>
        </p:nvSpPr>
        <p:spPr>
          <a:xfrm rot="-5400000">
            <a:off x="16323519" y="7734147"/>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7477588"/>
          </a:xfrm>
          <a:custGeom>
            <a:avLst/>
            <a:gdLst/>
            <a:ahLst/>
            <a:cxnLst/>
            <a:rect l="l" t="t" r="r" b="b"/>
            <a:pathLst>
              <a:path w="18288000" h="27477588">
                <a:moveTo>
                  <a:pt x="0" y="0"/>
                </a:moveTo>
                <a:lnTo>
                  <a:pt x="18288000" y="0"/>
                </a:lnTo>
                <a:lnTo>
                  <a:pt x="18288000" y="27477588"/>
                </a:lnTo>
                <a:lnTo>
                  <a:pt x="0" y="27477588"/>
                </a:lnTo>
                <a:lnTo>
                  <a:pt x="0" y="0"/>
                </a:lnTo>
                <a:close/>
              </a:path>
            </a:pathLst>
          </a:custGeom>
          <a:blipFill>
            <a:blip r:embed="rId2"/>
            <a:stretch>
              <a:fillRect l="-5364" t="-9791" r="-5364"/>
            </a:stretch>
          </a:blipFill>
        </p:spPr>
      </p:sp>
      <p:sp>
        <p:nvSpPr>
          <p:cNvPr id="3" name="Freeform 3"/>
          <p:cNvSpPr/>
          <p:nvPr/>
        </p:nvSpPr>
        <p:spPr>
          <a:xfrm>
            <a:off x="0" y="-166491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225657"/>
            <a:ext cx="16230600" cy="143722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 I saw her foot as it settled upon the car door sill. It was in a yellow sandal. I caught glimpse of the swish of the hem of a yellow dress. </a:t>
            </a:r>
          </a:p>
        </p:txBody>
      </p:sp>
      <p:sp>
        <p:nvSpPr>
          <p:cNvPr id="5" name="Freeform 5"/>
          <p:cNvSpPr/>
          <p:nvPr/>
        </p:nvSpPr>
        <p:spPr>
          <a:xfrm>
            <a:off x="16323519" y="749645"/>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7477588"/>
          </a:xfrm>
          <a:custGeom>
            <a:avLst/>
            <a:gdLst/>
            <a:ahLst/>
            <a:cxnLst/>
            <a:rect l="l" t="t" r="r" b="b"/>
            <a:pathLst>
              <a:path w="18288000" h="27477588">
                <a:moveTo>
                  <a:pt x="0" y="0"/>
                </a:moveTo>
                <a:lnTo>
                  <a:pt x="18288000" y="0"/>
                </a:lnTo>
                <a:lnTo>
                  <a:pt x="18288000" y="27477588"/>
                </a:lnTo>
                <a:lnTo>
                  <a:pt x="0" y="27477588"/>
                </a:lnTo>
                <a:lnTo>
                  <a:pt x="0" y="0"/>
                </a:lnTo>
                <a:close/>
              </a:path>
            </a:pathLst>
          </a:custGeom>
          <a:blipFill>
            <a:blip r:embed="rId2"/>
            <a:stretch>
              <a:fillRect l="-5364" t="-9791" r="-5364"/>
            </a:stretch>
          </a:blipFill>
        </p:spPr>
      </p:sp>
      <p:sp>
        <p:nvSpPr>
          <p:cNvPr id="3" name="Freeform 3"/>
          <p:cNvSpPr/>
          <p:nvPr/>
        </p:nvSpPr>
        <p:spPr>
          <a:xfrm rot="5400000">
            <a:off x="-4006150" y="-2167359"/>
            <a:ext cx="24097143" cy="16084843"/>
          </a:xfrm>
          <a:custGeom>
            <a:avLst/>
            <a:gdLst/>
            <a:ahLst/>
            <a:cxnLst/>
            <a:rect l="l" t="t" r="r" b="b"/>
            <a:pathLst>
              <a:path w="24097143" h="16084843">
                <a:moveTo>
                  <a:pt x="0" y="0"/>
                </a:moveTo>
                <a:lnTo>
                  <a:pt x="24097143" y="0"/>
                </a:lnTo>
                <a:lnTo>
                  <a:pt x="24097143" y="16084843"/>
                </a:lnTo>
                <a:lnTo>
                  <a:pt x="0" y="1608484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1521006"/>
            <a:ext cx="5440388" cy="6571197"/>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The late afternoon sun was sudden, caught in her gleaming hair, Golden was the sunlight upon her yellow shawl. She was in a yellow dress but I didn't know which one. </a:t>
            </a:r>
          </a:p>
        </p:txBody>
      </p:sp>
      <p:sp>
        <p:nvSpPr>
          <p:cNvPr id="5" name="Freeform 5"/>
          <p:cNvSpPr/>
          <p:nvPr/>
        </p:nvSpPr>
        <p:spPr>
          <a:xfrm>
            <a:off x="16323519" y="749645"/>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2953867" y="2712361"/>
            <a:ext cx="14305433" cy="143722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Based on the man's description, what clothing was mentioned that the girl is wearing?</a:t>
            </a:r>
          </a:p>
        </p:txBody>
      </p:sp>
      <p:sp>
        <p:nvSpPr>
          <p:cNvPr id="4" name="Freeform 4"/>
          <p:cNvSpPr/>
          <p:nvPr/>
        </p:nvSpPr>
        <p:spPr>
          <a:xfrm>
            <a:off x="-474274" y="0"/>
            <a:ext cx="3838788" cy="4496385"/>
          </a:xfrm>
          <a:custGeom>
            <a:avLst/>
            <a:gdLst/>
            <a:ahLst/>
            <a:cxnLst/>
            <a:rect l="l" t="t" r="r" b="b"/>
            <a:pathLst>
              <a:path w="3838788" h="4496385">
                <a:moveTo>
                  <a:pt x="0" y="0"/>
                </a:moveTo>
                <a:lnTo>
                  <a:pt x="3838789" y="0"/>
                </a:lnTo>
                <a:lnTo>
                  <a:pt x="3838789" y="4496385"/>
                </a:lnTo>
                <a:lnTo>
                  <a:pt x="0" y="4496385"/>
                </a:lnTo>
                <a:lnTo>
                  <a:pt x="0" y="0"/>
                </a:lnTo>
                <a:close/>
              </a:path>
            </a:pathLst>
          </a:custGeom>
          <a:blipFill>
            <a:blip>
              <a:extLst>
                <a:ext uri="{96DAC541-7B7A-43D3-8B79-37D633B846F1}">
                  <asvg:svgBlip xmlns:asvg="http://schemas.microsoft.com/office/drawing/2016/SVG/main" r:embed="rId3"/>
                </a:ext>
              </a:extLst>
            </a:blip>
            <a:stretch>
              <a:fillRect/>
            </a:stretch>
          </a:blipFill>
        </p:spPr>
      </p:sp>
      <p:grpSp>
        <p:nvGrpSpPr>
          <p:cNvPr id="5" name="Group 5"/>
          <p:cNvGrpSpPr/>
          <p:nvPr/>
        </p:nvGrpSpPr>
        <p:grpSpPr>
          <a:xfrm>
            <a:off x="2567319" y="4959445"/>
            <a:ext cx="3334300" cy="3627544"/>
            <a:chOff x="0" y="0"/>
            <a:chExt cx="4445733" cy="4836725"/>
          </a:xfrm>
        </p:grpSpPr>
        <p:sp>
          <p:nvSpPr>
            <p:cNvPr id="6" name="Freeform 6">
              <a:hlinkClick r:id="rId4" action="ppaction://hlinksldjump"/>
            </p:cNvPr>
            <p:cNvSpPr/>
            <p:nvPr/>
          </p:nvSpPr>
          <p:spPr>
            <a:xfrm>
              <a:off x="515397" y="0"/>
              <a:ext cx="3414939" cy="3999929"/>
            </a:xfrm>
            <a:custGeom>
              <a:avLst/>
              <a:gdLst/>
              <a:ahLst/>
              <a:cxnLst/>
              <a:rect l="l" t="t" r="r" b="b"/>
              <a:pathLst>
                <a:path w="3414939" h="3999929">
                  <a:moveTo>
                    <a:pt x="0" y="0"/>
                  </a:moveTo>
                  <a:lnTo>
                    <a:pt x="3414939" y="0"/>
                  </a:lnTo>
                  <a:lnTo>
                    <a:pt x="3414939" y="3999929"/>
                  </a:lnTo>
                  <a:lnTo>
                    <a:pt x="0" y="3999929"/>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0" y="3923729"/>
              <a:ext cx="4445733" cy="912996"/>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Yellow Shawl</a:t>
              </a:r>
            </a:p>
          </p:txBody>
        </p:sp>
      </p:grpSp>
      <p:grpSp>
        <p:nvGrpSpPr>
          <p:cNvPr id="8" name="Group 8"/>
          <p:cNvGrpSpPr/>
          <p:nvPr/>
        </p:nvGrpSpPr>
        <p:grpSpPr>
          <a:xfrm>
            <a:off x="7958227" y="4650713"/>
            <a:ext cx="3334300" cy="4563872"/>
            <a:chOff x="0" y="0"/>
            <a:chExt cx="4445733" cy="6085163"/>
          </a:xfrm>
        </p:grpSpPr>
        <p:sp>
          <p:nvSpPr>
            <p:cNvPr id="9" name="Freeform 9">
              <a:hlinkClick r:id="rId5" action="ppaction://hlinksldjump"/>
            </p:cNvPr>
            <p:cNvSpPr/>
            <p:nvPr/>
          </p:nvSpPr>
          <p:spPr>
            <a:xfrm>
              <a:off x="640250" y="0"/>
              <a:ext cx="3165234" cy="4823214"/>
            </a:xfrm>
            <a:custGeom>
              <a:avLst/>
              <a:gdLst/>
              <a:ahLst/>
              <a:cxnLst/>
              <a:rect l="l" t="t" r="r" b="b"/>
              <a:pathLst>
                <a:path w="3165234" h="4823214">
                  <a:moveTo>
                    <a:pt x="0" y="0"/>
                  </a:moveTo>
                  <a:lnTo>
                    <a:pt x="3165234" y="0"/>
                  </a:lnTo>
                  <a:lnTo>
                    <a:pt x="3165234" y="4823214"/>
                  </a:lnTo>
                  <a:lnTo>
                    <a:pt x="0" y="4823214"/>
                  </a:lnTo>
                  <a:lnTo>
                    <a:pt x="0" y="0"/>
                  </a:lnTo>
                  <a:close/>
                </a:path>
              </a:pathLst>
            </a:custGeom>
            <a:blipFill>
              <a:blip r:embed="rId6"/>
              <a:stretch>
                <a:fillRect/>
              </a:stretch>
            </a:blipFill>
          </p:spPr>
        </p:sp>
        <p:sp>
          <p:nvSpPr>
            <p:cNvPr id="10" name="TextBox 10"/>
            <p:cNvSpPr txBox="1"/>
            <p:nvPr/>
          </p:nvSpPr>
          <p:spPr>
            <a:xfrm>
              <a:off x="0" y="5172167"/>
              <a:ext cx="4445733" cy="912996"/>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Yellow Dress</a:t>
              </a:r>
            </a:p>
          </p:txBody>
        </p:sp>
      </p:grpSp>
      <p:grpSp>
        <p:nvGrpSpPr>
          <p:cNvPr id="11" name="Group 11"/>
          <p:cNvGrpSpPr/>
          <p:nvPr/>
        </p:nvGrpSpPr>
        <p:grpSpPr>
          <a:xfrm>
            <a:off x="13167090" y="5200103"/>
            <a:ext cx="3334300" cy="4120312"/>
            <a:chOff x="0" y="0"/>
            <a:chExt cx="4445733" cy="5493749"/>
          </a:xfrm>
        </p:grpSpPr>
        <p:sp>
          <p:nvSpPr>
            <p:cNvPr id="12" name="Freeform 12">
              <a:hlinkClick r:id="rId4" action="ppaction://hlinksldjump"/>
            </p:cNvPr>
            <p:cNvSpPr/>
            <p:nvPr/>
          </p:nvSpPr>
          <p:spPr>
            <a:xfrm>
              <a:off x="397131" y="0"/>
              <a:ext cx="2900243" cy="3358177"/>
            </a:xfrm>
            <a:custGeom>
              <a:avLst/>
              <a:gdLst/>
              <a:ahLst/>
              <a:cxnLst/>
              <a:rect l="l" t="t" r="r" b="b"/>
              <a:pathLst>
                <a:path w="2900243" h="3358177">
                  <a:moveTo>
                    <a:pt x="0" y="0"/>
                  </a:moveTo>
                  <a:lnTo>
                    <a:pt x="2900244" y="0"/>
                  </a:lnTo>
                  <a:lnTo>
                    <a:pt x="2900244" y="3358177"/>
                  </a:lnTo>
                  <a:lnTo>
                    <a:pt x="0" y="3358177"/>
                  </a:lnTo>
                  <a:lnTo>
                    <a:pt x="0" y="0"/>
                  </a:lnTo>
                  <a:close/>
                </a:path>
              </a:pathLst>
            </a:custGeom>
            <a:blipFill>
              <a:blip r:embed="rId7"/>
              <a:stretch>
                <a:fillRect/>
              </a:stretch>
            </a:blipFill>
          </p:spPr>
        </p:sp>
        <p:sp>
          <p:nvSpPr>
            <p:cNvPr id="13" name="TextBox 13"/>
            <p:cNvSpPr txBox="1"/>
            <p:nvPr/>
          </p:nvSpPr>
          <p:spPr>
            <a:xfrm>
              <a:off x="0" y="3602853"/>
              <a:ext cx="4445733" cy="1890896"/>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Yellow Sandals</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28700" y="4753502"/>
            <a:ext cx="16230600" cy="703797"/>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 I didn't notice when the cab drove away. </a:t>
            </a:r>
          </a:p>
        </p:txBody>
      </p:sp>
      <p:sp>
        <p:nvSpPr>
          <p:cNvPr id="4" name="Freeform 4"/>
          <p:cNvSpPr/>
          <p:nvPr/>
        </p:nvSpPr>
        <p:spPr>
          <a:xfrm rot="2700000">
            <a:off x="3750996" y="-6846714"/>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5" name="Freeform 5"/>
          <p:cNvSpPr/>
          <p:nvPr/>
        </p:nvSpPr>
        <p:spPr>
          <a:xfrm>
            <a:off x="163235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54739" y="-7411876"/>
            <a:ext cx="18942739" cy="23376148"/>
          </a:xfrm>
          <a:custGeom>
            <a:avLst/>
            <a:gdLst/>
            <a:ahLst/>
            <a:cxnLst/>
            <a:rect l="l" t="t" r="r" b="b"/>
            <a:pathLst>
              <a:path w="18942739" h="23376148">
                <a:moveTo>
                  <a:pt x="0" y="0"/>
                </a:moveTo>
                <a:lnTo>
                  <a:pt x="18942739" y="0"/>
                </a:lnTo>
                <a:lnTo>
                  <a:pt x="18942739" y="23376149"/>
                </a:lnTo>
                <a:lnTo>
                  <a:pt x="0" y="23376149"/>
                </a:lnTo>
                <a:lnTo>
                  <a:pt x="0" y="0"/>
                </a:lnTo>
                <a:close/>
              </a:path>
            </a:pathLst>
          </a:custGeom>
          <a:blipFill>
            <a:blip r:embed="rId2"/>
            <a:stretch>
              <a:fillRect l="-3767" t="-6492" r="-5319" b="-25198"/>
            </a:stretch>
          </a:blipFill>
        </p:spPr>
      </p:sp>
      <p:sp>
        <p:nvSpPr>
          <p:cNvPr id="3" name="Freeform 3"/>
          <p:cNvSpPr/>
          <p:nvPr/>
        </p:nvSpPr>
        <p:spPr>
          <a:xfrm rot="5400000">
            <a:off x="-4371618" y="348577"/>
            <a:ext cx="24097143" cy="16084843"/>
          </a:xfrm>
          <a:custGeom>
            <a:avLst/>
            <a:gdLst/>
            <a:ahLst/>
            <a:cxnLst/>
            <a:rect l="l" t="t" r="r" b="b"/>
            <a:pathLst>
              <a:path w="24097143" h="16084843">
                <a:moveTo>
                  <a:pt x="0" y="0"/>
                </a:moveTo>
                <a:lnTo>
                  <a:pt x="24097143" y="0"/>
                </a:lnTo>
                <a:lnTo>
                  <a:pt x="24097143" y="16084843"/>
                </a:lnTo>
                <a:lnTo>
                  <a:pt x="0" y="16084843"/>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541409" y="2186514"/>
            <a:ext cx="7714412" cy="583777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 She stood on the sidewalk before the gate, hugging her handbag—it was the square reed bag to her body and I could see her plain and whole. It was like the first time I ever saw her and I could hear my booming heart. </a:t>
            </a:r>
          </a:p>
        </p:txBody>
      </p:sp>
      <p:sp>
        <p:nvSpPr>
          <p:cNvPr id="5" name="Freeform 5"/>
          <p:cNvSpPr/>
          <p:nvPr/>
        </p:nvSpPr>
        <p:spPr>
          <a:xfrm>
            <a:off x="15387739" y="8390998"/>
            <a:ext cx="1871561" cy="1176744"/>
          </a:xfrm>
          <a:custGeom>
            <a:avLst/>
            <a:gdLst/>
            <a:ahLst/>
            <a:cxnLst/>
            <a:rect l="l" t="t" r="r" b="b"/>
            <a:pathLst>
              <a:path w="1871561" h="1176744">
                <a:moveTo>
                  <a:pt x="0" y="0"/>
                </a:moveTo>
                <a:lnTo>
                  <a:pt x="1871561" y="0"/>
                </a:lnTo>
                <a:lnTo>
                  <a:pt x="1871561"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13827" y="0"/>
            <a:ext cx="18915654" cy="25823419"/>
          </a:xfrm>
          <a:custGeom>
            <a:avLst/>
            <a:gdLst/>
            <a:ahLst/>
            <a:cxnLst/>
            <a:rect l="l" t="t" r="r" b="b"/>
            <a:pathLst>
              <a:path w="18915654" h="25823419">
                <a:moveTo>
                  <a:pt x="0" y="0"/>
                </a:moveTo>
                <a:lnTo>
                  <a:pt x="18915654" y="0"/>
                </a:lnTo>
                <a:lnTo>
                  <a:pt x="18915654" y="25823419"/>
                </a:lnTo>
                <a:lnTo>
                  <a:pt x="0" y="25823419"/>
                </a:lnTo>
                <a:lnTo>
                  <a:pt x="0" y="0"/>
                </a:lnTo>
                <a:close/>
              </a:path>
            </a:pathLst>
          </a:custGeom>
          <a:blipFill>
            <a:blip r:embed="rId2"/>
            <a:stretch>
              <a:fillRect/>
            </a:stretch>
          </a:blipFill>
        </p:spPr>
      </p:sp>
      <p:sp>
        <p:nvSpPr>
          <p:cNvPr id="3" name="Freeform 3"/>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424602"/>
            <a:ext cx="16230600" cy="3822917"/>
          </a:xfrm>
          <a:prstGeom prst="rect">
            <a:avLst/>
          </a:prstGeom>
        </p:spPr>
        <p:txBody>
          <a:bodyPr lIns="0" tIns="0" rIns="0" bIns="0" rtlCol="0" anchor="t">
            <a:spAutoFit/>
          </a:bodyPr>
          <a:lstStyle/>
          <a:p>
            <a:pPr algn="ctr">
              <a:lnSpc>
                <a:spcPts val="6113"/>
              </a:lnSpc>
            </a:pPr>
            <a:r>
              <a:rPr lang="en-US" sz="4366" b="1" spc="4">
                <a:solidFill>
                  <a:srgbClr val="000000"/>
                </a:solidFill>
                <a:latin typeface="Bookmania Bold"/>
                <a:ea typeface="Bookmania Bold"/>
                <a:cs typeface="Bookmania Bold"/>
                <a:sym typeface="Bookmania Bold"/>
              </a:rPr>
              <a:t> I stepped back, away from the window but only far enough not to be seen. Now I could see her face clearly: I saw her brow and her fine eyes and her fine nose and mouth; I saw her very white throat: how flowerlike her face was, how like a flowerstalk her throat. </a:t>
            </a:r>
          </a:p>
        </p:txBody>
      </p:sp>
      <p:sp>
        <p:nvSpPr>
          <p:cNvPr id="5" name="Freeform 5"/>
          <p:cNvSpPr/>
          <p:nvPr/>
        </p:nvSpPr>
        <p:spPr>
          <a:xfrm rot="5400000">
            <a:off x="16323519" y="4024615"/>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13827" y="-3370428"/>
            <a:ext cx="18915654" cy="25823419"/>
          </a:xfrm>
          <a:custGeom>
            <a:avLst/>
            <a:gdLst/>
            <a:ahLst/>
            <a:cxnLst/>
            <a:rect l="l" t="t" r="r" b="b"/>
            <a:pathLst>
              <a:path w="18915654" h="25823419">
                <a:moveTo>
                  <a:pt x="0" y="0"/>
                </a:moveTo>
                <a:lnTo>
                  <a:pt x="18915654" y="0"/>
                </a:lnTo>
                <a:lnTo>
                  <a:pt x="18915654" y="25823418"/>
                </a:lnTo>
                <a:lnTo>
                  <a:pt x="0" y="25823418"/>
                </a:lnTo>
                <a:lnTo>
                  <a:pt x="0" y="0"/>
                </a:lnTo>
                <a:close/>
              </a:path>
            </a:pathLst>
          </a:custGeom>
          <a:blipFill>
            <a:blip r:embed="rId2"/>
            <a:stretch>
              <a:fillRect/>
            </a:stretch>
          </a:blipFill>
        </p:spPr>
      </p:sp>
      <p:sp>
        <p:nvSpPr>
          <p:cNvPr id="3" name="Freeform 3"/>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434127"/>
            <a:ext cx="16557973" cy="2601683"/>
          </a:xfrm>
          <a:prstGeom prst="rect">
            <a:avLst/>
          </a:prstGeom>
        </p:spPr>
        <p:txBody>
          <a:bodyPr lIns="0" tIns="0" rIns="0" bIns="0" rtlCol="0" anchor="t">
            <a:spAutoFit/>
          </a:bodyPr>
          <a:lstStyle/>
          <a:p>
            <a:pPr algn="ctr">
              <a:lnSpc>
                <a:spcPts val="5175"/>
              </a:lnSpc>
            </a:pPr>
            <a:r>
              <a:rPr lang="en-US" sz="3696" b="1" spc="3">
                <a:solidFill>
                  <a:srgbClr val="000000"/>
                </a:solidFill>
                <a:latin typeface="Bookmania Bold"/>
                <a:ea typeface="Bookmania Bold"/>
                <a:cs typeface="Bookmania Bold"/>
                <a:sym typeface="Bookmania Bold"/>
              </a:rPr>
              <a:t> moved to the window again when she dropped her eyes. She slipped through the gate, her shawl barely touching either panel. She walked up the concrete driveway. She crossed the lawn and disappeared beneath the green and rust-colored canvas awning of the porte-cochère. </a:t>
            </a:r>
          </a:p>
        </p:txBody>
      </p:sp>
      <p:sp>
        <p:nvSpPr>
          <p:cNvPr id="5" name="Freeform 5"/>
          <p:cNvSpPr/>
          <p:nvPr/>
        </p:nvSpPr>
        <p:spPr>
          <a:xfrm rot="5400000">
            <a:off x="16323519" y="5490909"/>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13827" y="-6808089"/>
            <a:ext cx="18915654" cy="25823419"/>
          </a:xfrm>
          <a:custGeom>
            <a:avLst/>
            <a:gdLst/>
            <a:ahLst/>
            <a:cxnLst/>
            <a:rect l="l" t="t" r="r" b="b"/>
            <a:pathLst>
              <a:path w="18915654" h="25823419">
                <a:moveTo>
                  <a:pt x="0" y="0"/>
                </a:moveTo>
                <a:lnTo>
                  <a:pt x="18915654" y="0"/>
                </a:lnTo>
                <a:lnTo>
                  <a:pt x="18915654" y="25823418"/>
                </a:lnTo>
                <a:lnTo>
                  <a:pt x="0" y="25823418"/>
                </a:lnTo>
                <a:lnTo>
                  <a:pt x="0" y="0"/>
                </a:lnTo>
                <a:close/>
              </a:path>
            </a:pathLst>
          </a:custGeom>
          <a:blipFill>
            <a:blip r:embed="rId2"/>
            <a:stretch>
              <a:fillRect/>
            </a:stretch>
          </a:blipFill>
        </p:spPr>
      </p:sp>
      <p:sp>
        <p:nvSpPr>
          <p:cNvPr id="3" name="Freeform 3"/>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2022329" y="280626"/>
            <a:ext cx="14243342" cy="1419949"/>
          </a:xfrm>
          <a:prstGeom prst="rect">
            <a:avLst/>
          </a:prstGeom>
        </p:spPr>
        <p:txBody>
          <a:bodyPr lIns="0" tIns="0" rIns="0" bIns="0" rtlCol="0" anchor="t">
            <a:spAutoFit/>
          </a:bodyPr>
          <a:lstStyle/>
          <a:p>
            <a:pPr algn="ctr">
              <a:lnSpc>
                <a:spcPts val="5735"/>
              </a:lnSpc>
            </a:pPr>
            <a:r>
              <a:rPr lang="en-US" sz="4096" b="1" spc="4">
                <a:solidFill>
                  <a:srgbClr val="000000"/>
                </a:solidFill>
                <a:latin typeface="Bookmania Bold"/>
                <a:ea typeface="Bookmania Bold"/>
                <a:cs typeface="Bookmania Bold"/>
                <a:sym typeface="Bookmania Bold"/>
              </a:rPr>
              <a:t>I let the blinds go: now she is going up the steps to the side entrance. </a:t>
            </a:r>
          </a:p>
        </p:txBody>
      </p:sp>
      <p:sp>
        <p:nvSpPr>
          <p:cNvPr id="5" name="Freeform 5"/>
          <p:cNvSpPr/>
          <p:nvPr/>
        </p:nvSpPr>
        <p:spPr>
          <a:xfrm rot="5400000">
            <a:off x="16323519" y="6451029"/>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074493" y="0"/>
            <a:ext cx="22436987" cy="10503977"/>
          </a:xfrm>
          <a:custGeom>
            <a:avLst/>
            <a:gdLst/>
            <a:ahLst/>
            <a:cxnLst/>
            <a:rect l="l" t="t" r="r" b="b"/>
            <a:pathLst>
              <a:path w="22436987" h="10503977">
                <a:moveTo>
                  <a:pt x="0" y="0"/>
                </a:moveTo>
                <a:lnTo>
                  <a:pt x="22436986" y="0"/>
                </a:lnTo>
                <a:lnTo>
                  <a:pt x="22436986" y="10503977"/>
                </a:lnTo>
                <a:lnTo>
                  <a:pt x="0" y="10503977"/>
                </a:lnTo>
                <a:lnTo>
                  <a:pt x="0" y="0"/>
                </a:lnTo>
                <a:close/>
              </a:path>
            </a:pathLst>
          </a:custGeom>
          <a:blipFill>
            <a:blip r:embed="rId2"/>
            <a:stretch>
              <a:fillRect t="-84271" b="-108337"/>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9000"/>
            </a:blip>
            <a:stretch>
              <a:fillRect t="-38888" b="-38888"/>
            </a:stretch>
          </a:blipFill>
        </p:spPr>
      </p:sp>
      <p:sp>
        <p:nvSpPr>
          <p:cNvPr id="4" name="Freeform 4"/>
          <p:cNvSpPr/>
          <p:nvPr/>
        </p:nvSpPr>
        <p:spPr>
          <a:xfrm>
            <a:off x="15999681" y="4663616"/>
            <a:ext cx="1871561" cy="1176744"/>
          </a:xfrm>
          <a:custGeom>
            <a:avLst/>
            <a:gdLst/>
            <a:ahLst/>
            <a:cxnLst/>
            <a:rect l="l" t="t" r="r" b="b"/>
            <a:pathLst>
              <a:path w="1871561" h="1176744">
                <a:moveTo>
                  <a:pt x="0" y="0"/>
                </a:moveTo>
                <a:lnTo>
                  <a:pt x="1871561" y="0"/>
                </a:lnTo>
                <a:lnTo>
                  <a:pt x="1871561"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153746" y="0"/>
            <a:ext cx="15581432" cy="10395489"/>
            <a:chOff x="0" y="0"/>
            <a:chExt cx="20775242" cy="13860651"/>
          </a:xfrm>
        </p:grpSpPr>
        <p:sp>
          <p:nvSpPr>
            <p:cNvPr id="6" name="Freeform 6"/>
            <p:cNvSpPr/>
            <p:nvPr/>
          </p:nvSpPr>
          <p:spPr>
            <a:xfrm rot="-5400000">
              <a:off x="3263571" y="-3263571"/>
              <a:ext cx="13716000" cy="20243141"/>
            </a:xfrm>
            <a:custGeom>
              <a:avLst/>
              <a:gdLst/>
              <a:ahLst/>
              <a:cxnLst/>
              <a:rect l="l" t="t" r="r" b="b"/>
              <a:pathLst>
                <a:path w="13716000" h="20243141">
                  <a:moveTo>
                    <a:pt x="0" y="0"/>
                  </a:moveTo>
                  <a:lnTo>
                    <a:pt x="13716000" y="0"/>
                  </a:lnTo>
                  <a:lnTo>
                    <a:pt x="13716000" y="20243142"/>
                  </a:lnTo>
                  <a:lnTo>
                    <a:pt x="0" y="20243142"/>
                  </a:lnTo>
                  <a:lnTo>
                    <a:pt x="0" y="0"/>
                  </a:lnTo>
                  <a:close/>
                </a:path>
              </a:pathLst>
            </a:custGeom>
            <a:blipFill>
              <a:blip r:embed="rId5"/>
              <a:stretch>
                <a:fillRect l="-33692" r="-13358"/>
              </a:stretch>
            </a:blipFill>
          </p:spPr>
        </p:sp>
        <p:sp>
          <p:nvSpPr>
            <p:cNvPr id="7" name="Freeform 7"/>
            <p:cNvSpPr/>
            <p:nvPr/>
          </p:nvSpPr>
          <p:spPr>
            <a:xfrm rot="-5400000">
              <a:off x="3795672" y="-3118919"/>
              <a:ext cx="13716000" cy="20243141"/>
            </a:xfrm>
            <a:custGeom>
              <a:avLst/>
              <a:gdLst/>
              <a:ahLst/>
              <a:cxnLst/>
              <a:rect l="l" t="t" r="r" b="b"/>
              <a:pathLst>
                <a:path w="13716000" h="20243141">
                  <a:moveTo>
                    <a:pt x="0" y="0"/>
                  </a:moveTo>
                  <a:lnTo>
                    <a:pt x="13716000" y="0"/>
                  </a:lnTo>
                  <a:lnTo>
                    <a:pt x="13716000" y="20243141"/>
                  </a:lnTo>
                  <a:lnTo>
                    <a:pt x="0" y="20243141"/>
                  </a:lnTo>
                  <a:lnTo>
                    <a:pt x="0" y="0"/>
                  </a:lnTo>
                  <a:close/>
                </a:path>
              </a:pathLst>
            </a:custGeom>
            <a:blipFill>
              <a:blip r:embed="rId5"/>
              <a:stretch>
                <a:fillRect l="-33692" r="-13358"/>
              </a:stretch>
            </a:blipFill>
          </p:spPr>
        </p:sp>
      </p:grpSp>
      <p:sp>
        <p:nvSpPr>
          <p:cNvPr id="8" name="TextBox 8"/>
          <p:cNvSpPr txBox="1"/>
          <p:nvPr/>
        </p:nvSpPr>
        <p:spPr>
          <a:xfrm>
            <a:off x="3637071" y="3263900"/>
            <a:ext cx="11479393" cy="4573270"/>
          </a:xfrm>
          <a:prstGeom prst="rect">
            <a:avLst/>
          </a:prstGeom>
        </p:spPr>
        <p:txBody>
          <a:bodyPr lIns="0" tIns="0" rIns="0" bIns="0" rtlCol="0" anchor="t">
            <a:spAutoFit/>
          </a:bodyPr>
          <a:lstStyle/>
          <a:p>
            <a:pPr algn="ctr">
              <a:lnSpc>
                <a:spcPts val="5179"/>
              </a:lnSpc>
            </a:pPr>
            <a:r>
              <a:rPr lang="en-US" sz="3699" b="1">
                <a:solidFill>
                  <a:srgbClr val="FFFFFF"/>
                </a:solidFill>
                <a:latin typeface="Bookmania Bold"/>
                <a:ea typeface="Bookmania Bold"/>
                <a:cs typeface="Bookmania Bold"/>
                <a:sym typeface="Bookmania Bold"/>
              </a:rPr>
              <a:t>epe has a new place; but it wasn't hard to find. It is only a block away from Taft Avenue and about a hundred yards off San Andres corner. The street is not a first class street, it is practically a dirt road, but it is very quiet. You wouldn't believe it is within a stone's throw of the city's great south national highway. </a:t>
            </a:r>
          </a:p>
        </p:txBody>
      </p:sp>
      <p:sp>
        <p:nvSpPr>
          <p:cNvPr id="9" name="TextBox 9"/>
          <p:cNvSpPr txBox="1"/>
          <p:nvPr/>
        </p:nvSpPr>
        <p:spPr>
          <a:xfrm>
            <a:off x="3171536" y="2452053"/>
            <a:ext cx="931071" cy="1576069"/>
          </a:xfrm>
          <a:prstGeom prst="rect">
            <a:avLst/>
          </a:prstGeom>
        </p:spPr>
        <p:txBody>
          <a:bodyPr lIns="0" tIns="0" rIns="0" bIns="0" rtlCol="0" anchor="t">
            <a:spAutoFit/>
          </a:bodyPr>
          <a:lstStyle/>
          <a:p>
            <a:pPr algn="ctr">
              <a:lnSpc>
                <a:spcPts val="12880"/>
              </a:lnSpc>
            </a:pPr>
            <a:r>
              <a:rPr lang="en-US" sz="9200">
                <a:solidFill>
                  <a:srgbClr val="FFFFFF"/>
                </a:solidFill>
                <a:latin typeface="EFCO Brookshire"/>
                <a:ea typeface="EFCO Brookshire"/>
                <a:cs typeface="EFCO Brookshire"/>
                <a:sym typeface="EFCO Brookshire"/>
              </a:rPr>
              <a:t>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27654" y="-14645350"/>
            <a:ext cx="18915654" cy="25823419"/>
          </a:xfrm>
          <a:custGeom>
            <a:avLst/>
            <a:gdLst/>
            <a:ahLst/>
            <a:cxnLst/>
            <a:rect l="l" t="t" r="r" b="b"/>
            <a:pathLst>
              <a:path w="18915654" h="25823419">
                <a:moveTo>
                  <a:pt x="0" y="0"/>
                </a:moveTo>
                <a:lnTo>
                  <a:pt x="18915654" y="0"/>
                </a:lnTo>
                <a:lnTo>
                  <a:pt x="18915654" y="25823418"/>
                </a:lnTo>
                <a:lnTo>
                  <a:pt x="0" y="25823418"/>
                </a:lnTo>
                <a:lnTo>
                  <a:pt x="0" y="0"/>
                </a:lnTo>
                <a:close/>
              </a:path>
            </a:pathLst>
          </a:custGeom>
          <a:blipFill>
            <a:blip r:embed="rId2"/>
            <a:stretch>
              <a:fillRect/>
            </a:stretch>
          </a:blipFill>
        </p:spPr>
      </p:sp>
      <p:sp>
        <p:nvSpPr>
          <p:cNvPr id="3" name="Freeform 3"/>
          <p:cNvSpPr/>
          <p:nvPr/>
        </p:nvSpPr>
        <p:spPr>
          <a:xfrm flipV="1">
            <a:off x="0" y="0"/>
            <a:ext cx="24984969" cy="16677467"/>
          </a:xfrm>
          <a:custGeom>
            <a:avLst/>
            <a:gdLst/>
            <a:ahLst/>
            <a:cxnLst/>
            <a:rect l="l" t="t" r="r" b="b"/>
            <a:pathLst>
              <a:path w="24984969" h="16677467">
                <a:moveTo>
                  <a:pt x="0" y="16677467"/>
                </a:moveTo>
                <a:lnTo>
                  <a:pt x="24984969" y="16677467"/>
                </a:lnTo>
                <a:lnTo>
                  <a:pt x="24984969" y="0"/>
                </a:lnTo>
                <a:lnTo>
                  <a:pt x="0" y="0"/>
                </a:lnTo>
                <a:lnTo>
                  <a:pt x="0" y="16677467"/>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280626"/>
            <a:ext cx="16230600" cy="2941409"/>
          </a:xfrm>
          <a:prstGeom prst="rect">
            <a:avLst/>
          </a:prstGeom>
        </p:spPr>
        <p:txBody>
          <a:bodyPr lIns="0" tIns="0" rIns="0" bIns="0" rtlCol="0" anchor="t">
            <a:spAutoFit/>
          </a:bodyPr>
          <a:lstStyle/>
          <a:p>
            <a:pPr algn="ctr">
              <a:lnSpc>
                <a:spcPts val="5875"/>
              </a:lnSpc>
            </a:pPr>
            <a:r>
              <a:rPr lang="en-US" sz="4196" b="1" spc="4">
                <a:solidFill>
                  <a:srgbClr val="000000"/>
                </a:solidFill>
                <a:latin typeface="Bookmania Bold"/>
                <a:ea typeface="Bookmania Bold"/>
                <a:cs typeface="Bookmania Bold"/>
                <a:sym typeface="Bookmania Bold"/>
              </a:rPr>
              <a:t>I noticed that I had fallen forward against the window still and that the pale green slats of the blinds were almost against my face: now she is looking at the letter boxes and the name cards and the black buttons and the cutout brass letters.</a:t>
            </a:r>
          </a:p>
        </p:txBody>
      </p:sp>
      <p:sp>
        <p:nvSpPr>
          <p:cNvPr id="5" name="Freeform 5"/>
          <p:cNvSpPr/>
          <p:nvPr/>
        </p:nvSpPr>
        <p:spPr>
          <a:xfrm>
            <a:off x="15998659" y="8669928"/>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34244" y="3167390"/>
            <a:ext cx="18622244" cy="18415218"/>
          </a:xfrm>
          <a:custGeom>
            <a:avLst/>
            <a:gdLst/>
            <a:ahLst/>
            <a:cxnLst/>
            <a:rect l="l" t="t" r="r" b="b"/>
            <a:pathLst>
              <a:path w="18622244" h="18415218">
                <a:moveTo>
                  <a:pt x="0" y="0"/>
                </a:moveTo>
                <a:lnTo>
                  <a:pt x="18622244" y="0"/>
                </a:lnTo>
                <a:lnTo>
                  <a:pt x="18622244" y="18415219"/>
                </a:lnTo>
                <a:lnTo>
                  <a:pt x="0" y="18415219"/>
                </a:lnTo>
                <a:lnTo>
                  <a:pt x="0" y="0"/>
                </a:lnTo>
                <a:close/>
              </a:path>
            </a:pathLst>
          </a:custGeom>
          <a:blipFill>
            <a:blip r:embed="rId2"/>
            <a:stretch>
              <a:fillRect b="-50650"/>
            </a:stretch>
          </a:blipFill>
        </p:spPr>
      </p:sp>
      <p:sp>
        <p:nvSpPr>
          <p:cNvPr id="3" name="Freeform 3"/>
          <p:cNvSpPr/>
          <p:nvPr/>
        </p:nvSpPr>
        <p:spPr>
          <a:xfrm flipV="1">
            <a:off x="0" y="-1147535"/>
            <a:ext cx="18849543" cy="12582070"/>
          </a:xfrm>
          <a:custGeom>
            <a:avLst/>
            <a:gdLst/>
            <a:ahLst/>
            <a:cxnLst/>
            <a:rect l="l" t="t" r="r" b="b"/>
            <a:pathLst>
              <a:path w="18849543" h="12582070">
                <a:moveTo>
                  <a:pt x="0" y="12582070"/>
                </a:moveTo>
                <a:lnTo>
                  <a:pt x="18849543" y="12582070"/>
                </a:lnTo>
                <a:lnTo>
                  <a:pt x="18849543"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61578" y="679702"/>
            <a:ext cx="16230600" cy="2198459"/>
          </a:xfrm>
          <a:prstGeom prst="rect">
            <a:avLst/>
          </a:prstGeom>
        </p:spPr>
        <p:txBody>
          <a:bodyPr lIns="0" tIns="0" rIns="0" bIns="0" rtlCol="0" anchor="t">
            <a:spAutoFit/>
          </a:bodyPr>
          <a:lstStyle/>
          <a:p>
            <a:pPr algn="ctr">
              <a:lnSpc>
                <a:spcPts val="5875"/>
              </a:lnSpc>
            </a:pPr>
            <a:r>
              <a:rPr lang="en-US" sz="4196" b="1" spc="4">
                <a:solidFill>
                  <a:srgbClr val="000000"/>
                </a:solidFill>
                <a:latin typeface="Bookmania Bold"/>
                <a:ea typeface="Bookmania Bold"/>
                <a:cs typeface="Bookmania Bold"/>
                <a:sym typeface="Bookmania Bold"/>
              </a:rPr>
              <a:t>Then I felt my forehead hurting. I had leaned my head too heavily against the sharp concrete edge of the window jamb: now she has found the bell to the apartment. </a:t>
            </a:r>
          </a:p>
        </p:txBody>
      </p:sp>
      <p:sp>
        <p:nvSpPr>
          <p:cNvPr id="5" name="Freeform 5"/>
          <p:cNvSpPr/>
          <p:nvPr/>
        </p:nvSpPr>
        <p:spPr>
          <a:xfrm rot="-5400000">
            <a:off x="16323519" y="86699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34244" y="755902"/>
            <a:ext cx="18622244" cy="18415218"/>
          </a:xfrm>
          <a:custGeom>
            <a:avLst/>
            <a:gdLst/>
            <a:ahLst/>
            <a:cxnLst/>
            <a:rect l="l" t="t" r="r" b="b"/>
            <a:pathLst>
              <a:path w="18622244" h="18415218">
                <a:moveTo>
                  <a:pt x="0" y="0"/>
                </a:moveTo>
                <a:lnTo>
                  <a:pt x="18622244" y="0"/>
                </a:lnTo>
                <a:lnTo>
                  <a:pt x="18622244" y="18415218"/>
                </a:lnTo>
                <a:lnTo>
                  <a:pt x="0" y="18415218"/>
                </a:lnTo>
                <a:lnTo>
                  <a:pt x="0" y="0"/>
                </a:lnTo>
                <a:close/>
              </a:path>
            </a:pathLst>
          </a:custGeom>
          <a:blipFill>
            <a:blip r:embed="rId2"/>
            <a:stretch>
              <a:fillRect b="-50650"/>
            </a:stretch>
          </a:blipFill>
        </p:spPr>
      </p:sp>
      <p:sp>
        <p:nvSpPr>
          <p:cNvPr id="3" name="Freeform 3"/>
          <p:cNvSpPr/>
          <p:nvPr/>
        </p:nvSpPr>
        <p:spPr>
          <a:xfrm flipV="1">
            <a:off x="0" y="-1147535"/>
            <a:ext cx="18849543" cy="12582070"/>
          </a:xfrm>
          <a:custGeom>
            <a:avLst/>
            <a:gdLst/>
            <a:ahLst/>
            <a:cxnLst/>
            <a:rect l="l" t="t" r="r" b="b"/>
            <a:pathLst>
              <a:path w="18849543" h="12582070">
                <a:moveTo>
                  <a:pt x="0" y="12582070"/>
                </a:moveTo>
                <a:lnTo>
                  <a:pt x="18849543" y="12582070"/>
                </a:lnTo>
                <a:lnTo>
                  <a:pt x="18849543"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61578" y="679702"/>
            <a:ext cx="16230600" cy="2198459"/>
          </a:xfrm>
          <a:prstGeom prst="rect">
            <a:avLst/>
          </a:prstGeom>
        </p:spPr>
        <p:txBody>
          <a:bodyPr lIns="0" tIns="0" rIns="0" bIns="0" rtlCol="0" anchor="t">
            <a:spAutoFit/>
          </a:bodyPr>
          <a:lstStyle/>
          <a:p>
            <a:pPr algn="ctr">
              <a:lnSpc>
                <a:spcPts val="5875"/>
              </a:lnSpc>
            </a:pPr>
            <a:r>
              <a:rPr lang="en-US" sz="4196" b="1" spc="4">
                <a:solidFill>
                  <a:srgbClr val="000000"/>
                </a:solidFill>
                <a:latin typeface="Bookmania Bold"/>
                <a:ea typeface="Bookmania Bold"/>
                <a:cs typeface="Bookmania Bold"/>
                <a:sym typeface="Bookmania Bold"/>
              </a:rPr>
              <a:t> I pushed myself away from the window, abstractedly I lifted my right hand and rubbed my brow where it hurt: now she is going to ring. </a:t>
            </a:r>
          </a:p>
        </p:txBody>
      </p:sp>
      <p:sp>
        <p:nvSpPr>
          <p:cNvPr id="5" name="Freeform 5"/>
          <p:cNvSpPr/>
          <p:nvPr/>
        </p:nvSpPr>
        <p:spPr>
          <a:xfrm rot="-5400000">
            <a:off x="16323519" y="6558334"/>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34244" y="-1802375"/>
            <a:ext cx="18622244" cy="18415218"/>
          </a:xfrm>
          <a:custGeom>
            <a:avLst/>
            <a:gdLst/>
            <a:ahLst/>
            <a:cxnLst/>
            <a:rect l="l" t="t" r="r" b="b"/>
            <a:pathLst>
              <a:path w="18622244" h="18415218">
                <a:moveTo>
                  <a:pt x="0" y="0"/>
                </a:moveTo>
                <a:lnTo>
                  <a:pt x="18622244" y="0"/>
                </a:lnTo>
                <a:lnTo>
                  <a:pt x="18622244" y="18415218"/>
                </a:lnTo>
                <a:lnTo>
                  <a:pt x="0" y="18415218"/>
                </a:lnTo>
                <a:lnTo>
                  <a:pt x="0" y="0"/>
                </a:lnTo>
                <a:close/>
              </a:path>
            </a:pathLst>
          </a:custGeom>
          <a:blipFill>
            <a:blip r:embed="rId2"/>
            <a:stretch>
              <a:fillRect b="-50650"/>
            </a:stretch>
          </a:blipFill>
        </p:spPr>
      </p:sp>
      <p:sp>
        <p:nvSpPr>
          <p:cNvPr id="3" name="Freeform 3"/>
          <p:cNvSpPr/>
          <p:nvPr/>
        </p:nvSpPr>
        <p:spPr>
          <a:xfrm flipV="1">
            <a:off x="0" y="0"/>
            <a:ext cx="18849543" cy="12582070"/>
          </a:xfrm>
          <a:custGeom>
            <a:avLst/>
            <a:gdLst/>
            <a:ahLst/>
            <a:cxnLst/>
            <a:rect l="l" t="t" r="r" b="b"/>
            <a:pathLst>
              <a:path w="18849543" h="12582070">
                <a:moveTo>
                  <a:pt x="0" y="12582070"/>
                </a:moveTo>
                <a:lnTo>
                  <a:pt x="18849543" y="12582070"/>
                </a:lnTo>
                <a:lnTo>
                  <a:pt x="18849543"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61578" y="679702"/>
            <a:ext cx="16230600" cy="2941409"/>
          </a:xfrm>
          <a:prstGeom prst="rect">
            <a:avLst/>
          </a:prstGeom>
        </p:spPr>
        <p:txBody>
          <a:bodyPr lIns="0" tIns="0" rIns="0" bIns="0" rtlCol="0" anchor="t">
            <a:spAutoFit/>
          </a:bodyPr>
          <a:lstStyle/>
          <a:p>
            <a:pPr algn="ctr">
              <a:lnSpc>
                <a:spcPts val="5875"/>
              </a:lnSpc>
            </a:pPr>
            <a:r>
              <a:rPr lang="en-US" sz="4196" b="1" spc="4">
                <a:solidFill>
                  <a:srgbClr val="000000"/>
                </a:solidFill>
                <a:latin typeface="Bookmania Bold"/>
                <a:ea typeface="Bookmania Bold"/>
                <a:cs typeface="Bookmania Bold"/>
                <a:sym typeface="Bookmania Bold"/>
              </a:rPr>
              <a:t>Something had come off my temple to my hand—gritty bits—and I was rolling the stuff absent-mindedly between my thumb and fore and middle fingers; I had lifted my hand and was looking at what I was kneading there when the doorbell rang. </a:t>
            </a:r>
          </a:p>
        </p:txBody>
      </p:sp>
      <p:sp>
        <p:nvSpPr>
          <p:cNvPr id="5" name="Freeform 5"/>
          <p:cNvSpPr/>
          <p:nvPr/>
        </p:nvSpPr>
        <p:spPr>
          <a:xfrm>
            <a:off x="163235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92" t="-126012" b="-20665"/>
            </a:stretch>
          </a:blipFill>
        </p:spPr>
      </p:sp>
      <p:sp>
        <p:nvSpPr>
          <p:cNvPr id="3" name="Freeform 3"/>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7308060"/>
            <a:ext cx="15928513" cy="2660412"/>
          </a:xfrm>
          <a:prstGeom prst="rect">
            <a:avLst/>
          </a:prstGeom>
        </p:spPr>
        <p:txBody>
          <a:bodyPr lIns="0" tIns="0" rIns="0" bIns="0" rtlCol="0" anchor="t">
            <a:spAutoFit/>
          </a:bodyPr>
          <a:lstStyle/>
          <a:p>
            <a:pPr algn="ctr">
              <a:lnSpc>
                <a:spcPts val="5330"/>
              </a:lnSpc>
            </a:pPr>
            <a:r>
              <a:rPr lang="en-US" sz="3807" b="1" spc="3">
                <a:solidFill>
                  <a:srgbClr val="000000"/>
                </a:solidFill>
                <a:latin typeface="Bookmania Bold"/>
                <a:ea typeface="Bookmania Bold"/>
                <a:cs typeface="Bookmania Bold"/>
                <a:sym typeface="Bookmania Bold"/>
              </a:rPr>
              <a:t>It wasn’t really a bell: they were musical chimes. They were not meant to startle but I startled at their sound. I looked at my thumb and fingers and saw the bits of stucco there: now she is going up the first flight of steps.</a:t>
            </a:r>
          </a:p>
        </p:txBody>
      </p:sp>
      <p:sp>
        <p:nvSpPr>
          <p:cNvPr id="5" name="Freeform 5"/>
          <p:cNvSpPr/>
          <p:nvPr/>
        </p:nvSpPr>
        <p:spPr>
          <a:xfrm>
            <a:off x="163235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503985" y="0"/>
            <a:ext cx="19295971" cy="10530645"/>
          </a:xfrm>
          <a:custGeom>
            <a:avLst/>
            <a:gdLst/>
            <a:ahLst/>
            <a:cxnLst/>
            <a:rect l="l" t="t" r="r" b="b"/>
            <a:pathLst>
              <a:path w="19295971" h="10530645">
                <a:moveTo>
                  <a:pt x="0" y="0"/>
                </a:moveTo>
                <a:lnTo>
                  <a:pt x="19295970" y="0"/>
                </a:lnTo>
                <a:lnTo>
                  <a:pt x="19295970" y="10530645"/>
                </a:lnTo>
                <a:lnTo>
                  <a:pt x="0" y="10530645"/>
                </a:lnTo>
                <a:lnTo>
                  <a:pt x="0" y="0"/>
                </a:lnTo>
                <a:close/>
              </a:path>
            </a:pathLst>
          </a:custGeom>
          <a:blipFill>
            <a:blip r:embed="rId2"/>
            <a:stretch>
              <a:fillRect t="-143571" b="-29406"/>
            </a:stretch>
          </a:blipFill>
        </p:spPr>
      </p:sp>
      <p:grpSp>
        <p:nvGrpSpPr>
          <p:cNvPr id="3" name="Group 3"/>
          <p:cNvGrpSpPr/>
          <p:nvPr/>
        </p:nvGrpSpPr>
        <p:grpSpPr>
          <a:xfrm rot="-10800000">
            <a:off x="0" y="-137169"/>
            <a:ext cx="18288000" cy="10424169"/>
            <a:chOff x="0" y="0"/>
            <a:chExt cx="24384000" cy="13898891"/>
          </a:xfrm>
        </p:grpSpPr>
        <p:sp>
          <p:nvSpPr>
            <p:cNvPr id="4" name="Freeform 4"/>
            <p:cNvSpPr/>
            <p:nvPr/>
          </p:nvSpPr>
          <p:spPr>
            <a:xfrm rot="-10800000">
              <a:off x="0" y="0"/>
              <a:ext cx="24384000" cy="13898891"/>
            </a:xfrm>
            <a:custGeom>
              <a:avLst/>
              <a:gdLst/>
              <a:ahLst/>
              <a:cxnLst/>
              <a:rect l="l" t="t" r="r" b="b"/>
              <a:pathLst>
                <a:path w="24384000" h="13898891">
                  <a:moveTo>
                    <a:pt x="0" y="0"/>
                  </a:moveTo>
                  <a:lnTo>
                    <a:pt x="24384000" y="0"/>
                  </a:lnTo>
                  <a:lnTo>
                    <a:pt x="24384000" y="13898891"/>
                  </a:lnTo>
                  <a:lnTo>
                    <a:pt x="0" y="13898891"/>
                  </a:lnTo>
                  <a:lnTo>
                    <a:pt x="0" y="0"/>
                  </a:lnTo>
                  <a:close/>
                </a:path>
              </a:pathLst>
            </a:custGeom>
            <a:blipFill>
              <a:blip r:embed="rId3"/>
              <a:stretch>
                <a:fillRect t="-20800" b="-7927"/>
              </a:stretch>
            </a:blipFill>
          </p:spPr>
        </p:sp>
        <p:sp>
          <p:nvSpPr>
            <p:cNvPr id="5" name="Freeform 5"/>
            <p:cNvSpPr/>
            <p:nvPr/>
          </p:nvSpPr>
          <p:spPr>
            <a:xfrm rot="-10800000">
              <a:off x="0" y="0"/>
              <a:ext cx="24384000" cy="13898891"/>
            </a:xfrm>
            <a:custGeom>
              <a:avLst/>
              <a:gdLst/>
              <a:ahLst/>
              <a:cxnLst/>
              <a:rect l="l" t="t" r="r" b="b"/>
              <a:pathLst>
                <a:path w="24384000" h="13898891">
                  <a:moveTo>
                    <a:pt x="0" y="0"/>
                  </a:moveTo>
                  <a:lnTo>
                    <a:pt x="24384000" y="0"/>
                  </a:lnTo>
                  <a:lnTo>
                    <a:pt x="24384000" y="13898891"/>
                  </a:lnTo>
                  <a:lnTo>
                    <a:pt x="0" y="13898891"/>
                  </a:lnTo>
                  <a:lnTo>
                    <a:pt x="0" y="0"/>
                  </a:lnTo>
                  <a:close/>
                </a:path>
              </a:pathLst>
            </a:custGeom>
            <a:blipFill>
              <a:blip r:embed="rId3"/>
              <a:stretch>
                <a:fillRect t="-20800" b="-7927"/>
              </a:stretch>
            </a:blipFill>
          </p:spPr>
        </p:sp>
      </p:grpSp>
      <p:sp>
        <p:nvSpPr>
          <p:cNvPr id="6" name="Freeform 6"/>
          <p:cNvSpPr/>
          <p:nvPr/>
        </p:nvSpPr>
        <p:spPr>
          <a:xfrm>
            <a:off x="12507132" y="1724332"/>
            <a:ext cx="4076878" cy="9139001"/>
          </a:xfrm>
          <a:custGeom>
            <a:avLst/>
            <a:gdLst/>
            <a:ahLst/>
            <a:cxnLst/>
            <a:rect l="l" t="t" r="r" b="b"/>
            <a:pathLst>
              <a:path w="4076878" h="9139001">
                <a:moveTo>
                  <a:pt x="0" y="0"/>
                </a:moveTo>
                <a:lnTo>
                  <a:pt x="4076878" y="0"/>
                </a:lnTo>
                <a:lnTo>
                  <a:pt x="4076878" y="9139001"/>
                </a:lnTo>
                <a:lnTo>
                  <a:pt x="0" y="9139001"/>
                </a:lnTo>
                <a:lnTo>
                  <a:pt x="0" y="0"/>
                </a:lnTo>
                <a:close/>
              </a:path>
            </a:pathLst>
          </a:custGeom>
          <a:blipFill>
            <a:blip r:embed="rId4"/>
            <a:stretch>
              <a:fillRect l="-315833" t="-214126" r="-156666" b="-66542"/>
            </a:stretch>
          </a:blipFill>
        </p:spPr>
      </p:sp>
      <p:sp>
        <p:nvSpPr>
          <p:cNvPr id="7" name="TextBox 7"/>
          <p:cNvSpPr txBox="1"/>
          <p:nvPr/>
        </p:nvSpPr>
        <p:spPr>
          <a:xfrm>
            <a:off x="744447" y="2366149"/>
            <a:ext cx="9471910" cy="5341333"/>
          </a:xfrm>
          <a:prstGeom prst="rect">
            <a:avLst/>
          </a:prstGeom>
        </p:spPr>
        <p:txBody>
          <a:bodyPr lIns="0" tIns="0" rIns="0" bIns="0" rtlCol="0" anchor="t">
            <a:spAutoFit/>
          </a:bodyPr>
          <a:lstStyle/>
          <a:p>
            <a:pPr algn="ctr">
              <a:lnSpc>
                <a:spcPts val="5330"/>
              </a:lnSpc>
            </a:pPr>
            <a:r>
              <a:rPr lang="en-US" sz="3807" b="1" spc="3">
                <a:solidFill>
                  <a:srgbClr val="000000"/>
                </a:solidFill>
                <a:latin typeface="Bookmania Bold"/>
                <a:ea typeface="Bookmania Bold"/>
                <a:cs typeface="Bookmania Bold"/>
                <a:sym typeface="Bookmania Bold"/>
              </a:rPr>
              <a:t> I didn’t know, as I stood, that I was swaying until I saw the stucco in my reeling hand: now she is on the first landing, looking at the cutout brass letters on the doors; she will stop only long enough to know how the apartments are arranged and then she will not stop again. </a:t>
            </a:r>
          </a:p>
        </p:txBody>
      </p:sp>
      <p:sp>
        <p:nvSpPr>
          <p:cNvPr id="8" name="Freeform 8"/>
          <p:cNvSpPr/>
          <p:nvPr/>
        </p:nvSpPr>
        <p:spPr>
          <a:xfrm rot="-5400000">
            <a:off x="163235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503985" y="0"/>
            <a:ext cx="19295971" cy="10530645"/>
          </a:xfrm>
          <a:custGeom>
            <a:avLst/>
            <a:gdLst/>
            <a:ahLst/>
            <a:cxnLst/>
            <a:rect l="l" t="t" r="r" b="b"/>
            <a:pathLst>
              <a:path w="19295971" h="10530645">
                <a:moveTo>
                  <a:pt x="0" y="0"/>
                </a:moveTo>
                <a:lnTo>
                  <a:pt x="19295970" y="0"/>
                </a:lnTo>
                <a:lnTo>
                  <a:pt x="19295970" y="10530645"/>
                </a:lnTo>
                <a:lnTo>
                  <a:pt x="0" y="10530645"/>
                </a:lnTo>
                <a:lnTo>
                  <a:pt x="0" y="0"/>
                </a:lnTo>
                <a:close/>
              </a:path>
            </a:pathLst>
          </a:custGeom>
          <a:blipFill>
            <a:blip r:embed="rId2"/>
            <a:stretch>
              <a:fillRect t="-143571" b="-29406"/>
            </a:stretch>
          </a:blipFill>
        </p:spPr>
      </p:sp>
      <p:grpSp>
        <p:nvGrpSpPr>
          <p:cNvPr id="3" name="Group 3"/>
          <p:cNvGrpSpPr/>
          <p:nvPr/>
        </p:nvGrpSpPr>
        <p:grpSpPr>
          <a:xfrm rot="-10800000">
            <a:off x="0" y="-137169"/>
            <a:ext cx="18288000" cy="10424169"/>
            <a:chOff x="0" y="0"/>
            <a:chExt cx="24384000" cy="13898891"/>
          </a:xfrm>
        </p:grpSpPr>
        <p:sp>
          <p:nvSpPr>
            <p:cNvPr id="4" name="Freeform 4"/>
            <p:cNvSpPr/>
            <p:nvPr/>
          </p:nvSpPr>
          <p:spPr>
            <a:xfrm rot="-10800000">
              <a:off x="0" y="0"/>
              <a:ext cx="24384000" cy="13898891"/>
            </a:xfrm>
            <a:custGeom>
              <a:avLst/>
              <a:gdLst/>
              <a:ahLst/>
              <a:cxnLst/>
              <a:rect l="l" t="t" r="r" b="b"/>
              <a:pathLst>
                <a:path w="24384000" h="13898891">
                  <a:moveTo>
                    <a:pt x="0" y="0"/>
                  </a:moveTo>
                  <a:lnTo>
                    <a:pt x="24384000" y="0"/>
                  </a:lnTo>
                  <a:lnTo>
                    <a:pt x="24384000" y="13898891"/>
                  </a:lnTo>
                  <a:lnTo>
                    <a:pt x="0" y="13898891"/>
                  </a:lnTo>
                  <a:lnTo>
                    <a:pt x="0" y="0"/>
                  </a:lnTo>
                  <a:close/>
                </a:path>
              </a:pathLst>
            </a:custGeom>
            <a:blipFill>
              <a:blip r:embed="rId3"/>
              <a:stretch>
                <a:fillRect t="-20800" b="-7927"/>
              </a:stretch>
            </a:blipFill>
          </p:spPr>
        </p:sp>
        <p:sp>
          <p:nvSpPr>
            <p:cNvPr id="5" name="Freeform 5"/>
            <p:cNvSpPr/>
            <p:nvPr/>
          </p:nvSpPr>
          <p:spPr>
            <a:xfrm rot="-10800000">
              <a:off x="0" y="0"/>
              <a:ext cx="24384000" cy="13898891"/>
            </a:xfrm>
            <a:custGeom>
              <a:avLst/>
              <a:gdLst/>
              <a:ahLst/>
              <a:cxnLst/>
              <a:rect l="l" t="t" r="r" b="b"/>
              <a:pathLst>
                <a:path w="24384000" h="13898891">
                  <a:moveTo>
                    <a:pt x="0" y="0"/>
                  </a:moveTo>
                  <a:lnTo>
                    <a:pt x="24384000" y="0"/>
                  </a:lnTo>
                  <a:lnTo>
                    <a:pt x="24384000" y="13898891"/>
                  </a:lnTo>
                  <a:lnTo>
                    <a:pt x="0" y="13898891"/>
                  </a:lnTo>
                  <a:lnTo>
                    <a:pt x="0" y="0"/>
                  </a:lnTo>
                  <a:close/>
                </a:path>
              </a:pathLst>
            </a:custGeom>
            <a:blipFill>
              <a:blip r:embed="rId3"/>
              <a:stretch>
                <a:fillRect t="-20800" b="-7927"/>
              </a:stretch>
            </a:blipFill>
          </p:spPr>
        </p:sp>
      </p:grpSp>
      <p:sp>
        <p:nvSpPr>
          <p:cNvPr id="6" name="Freeform 6"/>
          <p:cNvSpPr/>
          <p:nvPr/>
        </p:nvSpPr>
        <p:spPr>
          <a:xfrm>
            <a:off x="11410727" y="-630907"/>
            <a:ext cx="4076878" cy="9139001"/>
          </a:xfrm>
          <a:custGeom>
            <a:avLst/>
            <a:gdLst/>
            <a:ahLst/>
            <a:cxnLst/>
            <a:rect l="l" t="t" r="r" b="b"/>
            <a:pathLst>
              <a:path w="4076878" h="9139001">
                <a:moveTo>
                  <a:pt x="0" y="0"/>
                </a:moveTo>
                <a:lnTo>
                  <a:pt x="4076878" y="0"/>
                </a:lnTo>
                <a:lnTo>
                  <a:pt x="4076878" y="9139001"/>
                </a:lnTo>
                <a:lnTo>
                  <a:pt x="0" y="9139001"/>
                </a:lnTo>
                <a:lnTo>
                  <a:pt x="0" y="0"/>
                </a:lnTo>
                <a:close/>
              </a:path>
            </a:pathLst>
          </a:custGeom>
          <a:blipFill>
            <a:blip r:embed="rId4"/>
            <a:stretch>
              <a:fillRect l="-315833" t="-214126" r="-156666" b="-66542"/>
            </a:stretch>
          </a:blipFill>
        </p:spPr>
      </p:sp>
      <p:sp>
        <p:nvSpPr>
          <p:cNvPr id="7" name="TextBox 7"/>
          <p:cNvSpPr txBox="1"/>
          <p:nvPr/>
        </p:nvSpPr>
        <p:spPr>
          <a:xfrm>
            <a:off x="1702469" y="3775194"/>
            <a:ext cx="7441531" cy="2660412"/>
          </a:xfrm>
          <a:prstGeom prst="rect">
            <a:avLst/>
          </a:prstGeom>
        </p:spPr>
        <p:txBody>
          <a:bodyPr lIns="0" tIns="0" rIns="0" bIns="0" rtlCol="0" anchor="t">
            <a:spAutoFit/>
          </a:bodyPr>
          <a:lstStyle/>
          <a:p>
            <a:pPr algn="ctr">
              <a:lnSpc>
                <a:spcPts val="5330"/>
              </a:lnSpc>
            </a:pPr>
            <a:r>
              <a:rPr lang="en-US" sz="3807" b="1" spc="3">
                <a:solidFill>
                  <a:srgbClr val="000000"/>
                </a:solidFill>
                <a:latin typeface="Bookmania Bold"/>
                <a:ea typeface="Bookmania Bold"/>
                <a:cs typeface="Bookmania Bold"/>
                <a:sym typeface="Bookmania Bold"/>
              </a:rPr>
              <a:t> I reeled away from the window and started weaving up the room: now she is going up one of the second stairs. </a:t>
            </a:r>
          </a:p>
        </p:txBody>
      </p:sp>
      <p:sp>
        <p:nvSpPr>
          <p:cNvPr id="8" name="Freeform 8"/>
          <p:cNvSpPr/>
          <p:nvPr/>
        </p:nvSpPr>
        <p:spPr>
          <a:xfrm rot="104875">
            <a:off x="15370227" y="2646380"/>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69598" y="-527898"/>
            <a:ext cx="19827195" cy="29537721"/>
          </a:xfrm>
          <a:custGeom>
            <a:avLst/>
            <a:gdLst/>
            <a:ahLst/>
            <a:cxnLst/>
            <a:rect l="l" t="t" r="r" b="b"/>
            <a:pathLst>
              <a:path w="19827195" h="29537721">
                <a:moveTo>
                  <a:pt x="0" y="0"/>
                </a:moveTo>
                <a:lnTo>
                  <a:pt x="19827196" y="0"/>
                </a:lnTo>
                <a:lnTo>
                  <a:pt x="19827196" y="29537721"/>
                </a:lnTo>
                <a:lnTo>
                  <a:pt x="0" y="29537721"/>
                </a:lnTo>
                <a:lnTo>
                  <a:pt x="0" y="0"/>
                </a:lnTo>
                <a:close/>
              </a:path>
            </a:pathLst>
          </a:custGeom>
          <a:blipFill>
            <a:blip r:embed="rId2"/>
            <a:stretch>
              <a:fillRect/>
            </a:stretch>
          </a:blipFill>
        </p:spPr>
      </p:sp>
      <p:sp>
        <p:nvSpPr>
          <p:cNvPr id="3" name="Freeform 3"/>
          <p:cNvSpPr/>
          <p:nvPr/>
        </p:nvSpPr>
        <p:spPr>
          <a:xfrm>
            <a:off x="8010342" y="0"/>
            <a:ext cx="12427913" cy="9864656"/>
          </a:xfrm>
          <a:custGeom>
            <a:avLst/>
            <a:gdLst/>
            <a:ahLst/>
            <a:cxnLst/>
            <a:rect l="l" t="t" r="r" b="b"/>
            <a:pathLst>
              <a:path w="12427913" h="9864656">
                <a:moveTo>
                  <a:pt x="0" y="0"/>
                </a:moveTo>
                <a:lnTo>
                  <a:pt x="12427913" y="0"/>
                </a:lnTo>
                <a:lnTo>
                  <a:pt x="12427913" y="9864656"/>
                </a:lnTo>
                <a:lnTo>
                  <a:pt x="0" y="9864656"/>
                </a:lnTo>
                <a:lnTo>
                  <a:pt x="0" y="0"/>
                </a:lnTo>
                <a:close/>
              </a:path>
            </a:pathLst>
          </a:custGeom>
          <a:blipFill>
            <a:blip r:embed="rId3"/>
            <a:stretch>
              <a:fillRect/>
            </a:stretch>
          </a:blipFill>
        </p:spPr>
      </p:sp>
      <p:sp>
        <p:nvSpPr>
          <p:cNvPr id="4" name="TextBox 4"/>
          <p:cNvSpPr txBox="1"/>
          <p:nvPr/>
        </p:nvSpPr>
        <p:spPr>
          <a:xfrm>
            <a:off x="10503533" y="2770600"/>
            <a:ext cx="7441531" cy="4660076"/>
          </a:xfrm>
          <a:prstGeom prst="rect">
            <a:avLst/>
          </a:prstGeom>
        </p:spPr>
        <p:txBody>
          <a:bodyPr lIns="0" tIns="0" rIns="0" bIns="0" rtlCol="0" anchor="t">
            <a:spAutoFit/>
          </a:bodyPr>
          <a:lstStyle/>
          <a:p>
            <a:pPr algn="ctr">
              <a:lnSpc>
                <a:spcPts val="6170"/>
              </a:lnSpc>
            </a:pPr>
            <a:r>
              <a:rPr lang="en-US" sz="4407" b="1" spc="4">
                <a:solidFill>
                  <a:srgbClr val="000000"/>
                </a:solidFill>
                <a:latin typeface="Bookmania Bold"/>
                <a:ea typeface="Bookmania Bold"/>
                <a:cs typeface="Bookmania Bold"/>
                <a:sym typeface="Bookmania Bold"/>
              </a:rPr>
              <a:t>Between the front room and the vestibule I caught at the doorjamb and held myself there with my right hand: now she is on the second landing. </a:t>
            </a:r>
          </a:p>
        </p:txBody>
      </p:sp>
      <p:sp>
        <p:nvSpPr>
          <p:cNvPr id="5" name="Freeform 5"/>
          <p:cNvSpPr/>
          <p:nvPr/>
        </p:nvSpPr>
        <p:spPr>
          <a:xfrm rot="5399999">
            <a:off x="92919" y="1983699"/>
            <a:ext cx="1871561" cy="1176744"/>
          </a:xfrm>
          <a:custGeom>
            <a:avLst/>
            <a:gdLst/>
            <a:ahLst/>
            <a:cxnLst/>
            <a:rect l="l" t="t" r="r" b="b"/>
            <a:pathLst>
              <a:path w="1871561" h="1176744">
                <a:moveTo>
                  <a:pt x="0" y="0"/>
                </a:moveTo>
                <a:lnTo>
                  <a:pt x="1871562" y="0"/>
                </a:lnTo>
                <a:lnTo>
                  <a:pt x="1871562"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69598" y="-13740161"/>
            <a:ext cx="19827195" cy="29537721"/>
          </a:xfrm>
          <a:custGeom>
            <a:avLst/>
            <a:gdLst/>
            <a:ahLst/>
            <a:cxnLst/>
            <a:rect l="l" t="t" r="r" b="b"/>
            <a:pathLst>
              <a:path w="19827195" h="29537721">
                <a:moveTo>
                  <a:pt x="0" y="0"/>
                </a:moveTo>
                <a:lnTo>
                  <a:pt x="19827196" y="0"/>
                </a:lnTo>
                <a:lnTo>
                  <a:pt x="19827196" y="29537722"/>
                </a:lnTo>
                <a:lnTo>
                  <a:pt x="0" y="29537722"/>
                </a:lnTo>
                <a:lnTo>
                  <a:pt x="0" y="0"/>
                </a:lnTo>
                <a:close/>
              </a:path>
            </a:pathLst>
          </a:custGeom>
          <a:blipFill>
            <a:blip r:embed="rId2"/>
            <a:stretch>
              <a:fillRect/>
            </a:stretch>
          </a:blipFill>
        </p:spPr>
      </p:sp>
      <p:sp>
        <p:nvSpPr>
          <p:cNvPr id="3" name="Freeform 3"/>
          <p:cNvSpPr/>
          <p:nvPr/>
        </p:nvSpPr>
        <p:spPr>
          <a:xfrm>
            <a:off x="8050950" y="-2314632"/>
            <a:ext cx="12427913" cy="9864656"/>
          </a:xfrm>
          <a:custGeom>
            <a:avLst/>
            <a:gdLst/>
            <a:ahLst/>
            <a:cxnLst/>
            <a:rect l="l" t="t" r="r" b="b"/>
            <a:pathLst>
              <a:path w="12427913" h="9864656">
                <a:moveTo>
                  <a:pt x="0" y="0"/>
                </a:moveTo>
                <a:lnTo>
                  <a:pt x="12427913" y="0"/>
                </a:lnTo>
                <a:lnTo>
                  <a:pt x="12427913" y="9864656"/>
                </a:lnTo>
                <a:lnTo>
                  <a:pt x="0" y="9864656"/>
                </a:lnTo>
                <a:lnTo>
                  <a:pt x="0" y="0"/>
                </a:lnTo>
                <a:close/>
              </a:path>
            </a:pathLst>
          </a:custGeom>
          <a:blipFill>
            <a:blip r:embed="rId3"/>
            <a:stretch>
              <a:fillRect/>
            </a:stretch>
          </a:blipFill>
        </p:spPr>
      </p:sp>
      <p:sp>
        <p:nvSpPr>
          <p:cNvPr id="4" name="TextBox 4"/>
          <p:cNvSpPr txBox="1"/>
          <p:nvPr/>
        </p:nvSpPr>
        <p:spPr>
          <a:xfrm>
            <a:off x="10544141" y="635321"/>
            <a:ext cx="7441531" cy="3879026"/>
          </a:xfrm>
          <a:prstGeom prst="rect">
            <a:avLst/>
          </a:prstGeom>
        </p:spPr>
        <p:txBody>
          <a:bodyPr lIns="0" tIns="0" rIns="0" bIns="0" rtlCol="0" anchor="t">
            <a:spAutoFit/>
          </a:bodyPr>
          <a:lstStyle/>
          <a:p>
            <a:pPr algn="ctr">
              <a:lnSpc>
                <a:spcPts val="6170"/>
              </a:lnSpc>
            </a:pPr>
            <a:r>
              <a:rPr lang="en-US" sz="4407" b="1" spc="4">
                <a:solidFill>
                  <a:srgbClr val="000000"/>
                </a:solidFill>
                <a:latin typeface="Bookmania Bold"/>
                <a:ea typeface="Bookmania Bold"/>
                <a:cs typeface="Bookmania Bold"/>
                <a:sym typeface="Bookmania Bold"/>
              </a:rPr>
              <a:t> My hand held me trembling to the entranceway: now she is walking up the passageway between the railing and the wall. </a:t>
            </a:r>
          </a:p>
        </p:txBody>
      </p:sp>
      <p:sp>
        <p:nvSpPr>
          <p:cNvPr id="5" name="Freeform 5"/>
          <p:cNvSpPr/>
          <p:nvPr/>
        </p:nvSpPr>
        <p:spPr>
          <a:xfrm rot="5399999">
            <a:off x="929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69598" y="-13740161"/>
            <a:ext cx="19827195" cy="29537721"/>
          </a:xfrm>
          <a:custGeom>
            <a:avLst/>
            <a:gdLst/>
            <a:ahLst/>
            <a:cxnLst/>
            <a:rect l="l" t="t" r="r" b="b"/>
            <a:pathLst>
              <a:path w="19827195" h="29537721">
                <a:moveTo>
                  <a:pt x="0" y="0"/>
                </a:moveTo>
                <a:lnTo>
                  <a:pt x="19827196" y="0"/>
                </a:lnTo>
                <a:lnTo>
                  <a:pt x="19827196" y="29537722"/>
                </a:lnTo>
                <a:lnTo>
                  <a:pt x="0" y="29537722"/>
                </a:lnTo>
                <a:lnTo>
                  <a:pt x="0" y="0"/>
                </a:lnTo>
                <a:close/>
              </a:path>
            </a:pathLst>
          </a:custGeom>
          <a:blipFill>
            <a:blip r:embed="rId2"/>
            <a:stretch>
              <a:fillRect/>
            </a:stretch>
          </a:blipFill>
        </p:spPr>
      </p:sp>
      <p:sp>
        <p:nvSpPr>
          <p:cNvPr id="3" name="Freeform 3"/>
          <p:cNvSpPr/>
          <p:nvPr/>
        </p:nvSpPr>
        <p:spPr>
          <a:xfrm>
            <a:off x="8050950" y="0"/>
            <a:ext cx="12427913" cy="9864656"/>
          </a:xfrm>
          <a:custGeom>
            <a:avLst/>
            <a:gdLst/>
            <a:ahLst/>
            <a:cxnLst/>
            <a:rect l="l" t="t" r="r" b="b"/>
            <a:pathLst>
              <a:path w="12427913" h="9864656">
                <a:moveTo>
                  <a:pt x="0" y="0"/>
                </a:moveTo>
                <a:lnTo>
                  <a:pt x="12427913" y="0"/>
                </a:lnTo>
                <a:lnTo>
                  <a:pt x="12427913" y="9864656"/>
                </a:lnTo>
                <a:lnTo>
                  <a:pt x="0" y="9864656"/>
                </a:lnTo>
                <a:lnTo>
                  <a:pt x="0" y="0"/>
                </a:lnTo>
                <a:close/>
              </a:path>
            </a:pathLst>
          </a:custGeom>
          <a:blipFill>
            <a:blip r:embed="rId3"/>
            <a:stretch>
              <a:fillRect/>
            </a:stretch>
          </a:blipFill>
        </p:spPr>
      </p:sp>
      <p:sp>
        <p:nvSpPr>
          <p:cNvPr id="4" name="TextBox 4"/>
          <p:cNvSpPr txBox="1"/>
          <p:nvPr/>
        </p:nvSpPr>
        <p:spPr>
          <a:xfrm>
            <a:off x="10544141" y="2949953"/>
            <a:ext cx="7441531" cy="3097976"/>
          </a:xfrm>
          <a:prstGeom prst="rect">
            <a:avLst/>
          </a:prstGeom>
        </p:spPr>
        <p:txBody>
          <a:bodyPr lIns="0" tIns="0" rIns="0" bIns="0" rtlCol="0" anchor="t">
            <a:spAutoFit/>
          </a:bodyPr>
          <a:lstStyle/>
          <a:p>
            <a:pPr algn="ctr">
              <a:lnSpc>
                <a:spcPts val="6170"/>
              </a:lnSpc>
            </a:pPr>
            <a:r>
              <a:rPr lang="en-US" sz="4407" b="1" spc="4">
                <a:solidFill>
                  <a:srgbClr val="000000"/>
                </a:solidFill>
                <a:latin typeface="Bookmania Bold"/>
                <a:ea typeface="Bookmania Bold"/>
                <a:cs typeface="Bookmania Bold"/>
                <a:sym typeface="Bookmania Bold"/>
              </a:rPr>
              <a:t> It was then I felt the eyes upon me, the eyes watching me; and I began to wheel around. </a:t>
            </a:r>
          </a:p>
        </p:txBody>
      </p:sp>
      <p:sp>
        <p:nvSpPr>
          <p:cNvPr id="5" name="Freeform 5"/>
          <p:cNvSpPr/>
          <p:nvPr/>
        </p:nvSpPr>
        <p:spPr>
          <a:xfrm rot="5399999">
            <a:off x="92919" y="5490909"/>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074493" y="0"/>
            <a:ext cx="22436987" cy="10503977"/>
          </a:xfrm>
          <a:custGeom>
            <a:avLst/>
            <a:gdLst/>
            <a:ahLst/>
            <a:cxnLst/>
            <a:rect l="l" t="t" r="r" b="b"/>
            <a:pathLst>
              <a:path w="22436987" h="10503977">
                <a:moveTo>
                  <a:pt x="0" y="0"/>
                </a:moveTo>
                <a:lnTo>
                  <a:pt x="22436986" y="0"/>
                </a:lnTo>
                <a:lnTo>
                  <a:pt x="22436986" y="10503977"/>
                </a:lnTo>
                <a:lnTo>
                  <a:pt x="0" y="10503977"/>
                </a:lnTo>
                <a:lnTo>
                  <a:pt x="0" y="0"/>
                </a:lnTo>
                <a:close/>
              </a:path>
            </a:pathLst>
          </a:custGeom>
          <a:blipFill>
            <a:blip r:embed="rId2"/>
            <a:stretch>
              <a:fillRect t="-84271" b="-108337"/>
            </a:stretch>
          </a:blipFill>
        </p:spPr>
      </p:sp>
      <p:grpSp>
        <p:nvGrpSpPr>
          <p:cNvPr id="3" name="Group 3"/>
          <p:cNvGrpSpPr/>
          <p:nvPr/>
        </p:nvGrpSpPr>
        <p:grpSpPr>
          <a:xfrm>
            <a:off x="-2908212" y="-3656981"/>
            <a:ext cx="24104424" cy="17600962"/>
            <a:chOff x="0" y="0"/>
            <a:chExt cx="32139232" cy="23467949"/>
          </a:xfrm>
        </p:grpSpPr>
        <p:sp>
          <p:nvSpPr>
            <p:cNvPr id="4" name="Freeform 4"/>
            <p:cNvSpPr/>
            <p:nvPr/>
          </p:nvSpPr>
          <p:spPr>
            <a:xfrm rot="-5400000">
              <a:off x="5054711" y="-3616572"/>
              <a:ext cx="23467949" cy="30701092"/>
            </a:xfrm>
            <a:custGeom>
              <a:avLst/>
              <a:gdLst/>
              <a:ahLst/>
              <a:cxnLst/>
              <a:rect l="l" t="t" r="r" b="b"/>
              <a:pathLst>
                <a:path w="23467949" h="30701092">
                  <a:moveTo>
                    <a:pt x="0" y="0"/>
                  </a:moveTo>
                  <a:lnTo>
                    <a:pt x="23467949" y="0"/>
                  </a:lnTo>
                  <a:lnTo>
                    <a:pt x="23467949" y="30701093"/>
                  </a:lnTo>
                  <a:lnTo>
                    <a:pt x="0" y="30701093"/>
                  </a:lnTo>
                  <a:lnTo>
                    <a:pt x="0" y="0"/>
                  </a:lnTo>
                  <a:close/>
                </a:path>
              </a:pathLst>
            </a:custGeom>
            <a:blipFill>
              <a:blip r:embed="rId3"/>
              <a:stretch>
                <a:fillRect l="-24184" r="-6160"/>
              </a:stretch>
            </a:blipFill>
          </p:spPr>
        </p:sp>
        <p:sp>
          <p:nvSpPr>
            <p:cNvPr id="5" name="Freeform 5"/>
            <p:cNvSpPr/>
            <p:nvPr/>
          </p:nvSpPr>
          <p:spPr>
            <a:xfrm rot="-5400000">
              <a:off x="3616572" y="-3616572"/>
              <a:ext cx="23467949" cy="30701092"/>
            </a:xfrm>
            <a:custGeom>
              <a:avLst/>
              <a:gdLst/>
              <a:ahLst/>
              <a:cxnLst/>
              <a:rect l="l" t="t" r="r" b="b"/>
              <a:pathLst>
                <a:path w="23467949" h="30701092">
                  <a:moveTo>
                    <a:pt x="0" y="0"/>
                  </a:moveTo>
                  <a:lnTo>
                    <a:pt x="23467949" y="0"/>
                  </a:lnTo>
                  <a:lnTo>
                    <a:pt x="23467949" y="30701093"/>
                  </a:lnTo>
                  <a:lnTo>
                    <a:pt x="0" y="30701093"/>
                  </a:lnTo>
                  <a:lnTo>
                    <a:pt x="0" y="0"/>
                  </a:lnTo>
                  <a:close/>
                </a:path>
              </a:pathLst>
            </a:custGeom>
            <a:blipFill>
              <a:blip r:embed="rId3"/>
              <a:stretch>
                <a:fillRect l="-24184" r="-6160"/>
              </a:stretch>
            </a:blipFill>
          </p:spPr>
        </p:sp>
      </p:gr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9000"/>
            </a:blip>
            <a:stretch>
              <a:fillRect t="-38888" b="-38888"/>
            </a:stretch>
          </a:blipFill>
        </p:spPr>
      </p:sp>
      <p:grpSp>
        <p:nvGrpSpPr>
          <p:cNvPr id="7" name="Group 7"/>
          <p:cNvGrpSpPr/>
          <p:nvPr/>
        </p:nvGrpSpPr>
        <p:grpSpPr>
          <a:xfrm>
            <a:off x="0" y="-233192"/>
            <a:ext cx="17259300" cy="6925966"/>
            <a:chOff x="0" y="0"/>
            <a:chExt cx="23012400" cy="9234622"/>
          </a:xfrm>
        </p:grpSpPr>
        <p:sp>
          <p:nvSpPr>
            <p:cNvPr id="8" name="TextBox 8"/>
            <p:cNvSpPr txBox="1"/>
            <p:nvPr/>
          </p:nvSpPr>
          <p:spPr>
            <a:xfrm>
              <a:off x="7817243" y="1289925"/>
              <a:ext cx="15195157" cy="3142403"/>
            </a:xfrm>
            <a:prstGeom prst="rect">
              <a:avLst/>
            </a:prstGeom>
          </p:spPr>
          <p:txBody>
            <a:bodyPr lIns="0" tIns="0" rIns="0" bIns="0" rtlCol="0" anchor="t">
              <a:spAutoFit/>
            </a:bodyPr>
            <a:lstStyle/>
            <a:p>
              <a:pPr algn="ctr">
                <a:lnSpc>
                  <a:spcPts val="4760"/>
                </a:lnSpc>
              </a:pPr>
              <a:r>
                <a:rPr lang="en-US" sz="3400" b="1" spc="3" dirty="0">
                  <a:solidFill>
                    <a:srgbClr val="FFFFFF"/>
                  </a:solidFill>
                  <a:latin typeface="Bookmania Bold"/>
                  <a:ea typeface="Bookmania Bold"/>
                  <a:cs typeface="Bookmania Bold"/>
                  <a:sym typeface="Bookmania Bold"/>
                </a:rPr>
                <a:t>The place is impressive. It is an apartment building that doesn't look like one at all. It looks more like a mansion. That is probably what it was, a rich man's home, before it was converted into a hostelry. </a:t>
              </a:r>
            </a:p>
          </p:txBody>
        </p:sp>
        <p:sp>
          <p:nvSpPr>
            <p:cNvPr id="9" name="Freeform 9"/>
            <p:cNvSpPr/>
            <p:nvPr/>
          </p:nvSpPr>
          <p:spPr>
            <a:xfrm>
              <a:off x="0" y="0"/>
              <a:ext cx="7192198" cy="9234622"/>
            </a:xfrm>
            <a:custGeom>
              <a:avLst/>
              <a:gdLst/>
              <a:ahLst/>
              <a:cxnLst/>
              <a:rect l="l" t="t" r="r" b="b"/>
              <a:pathLst>
                <a:path w="7192198" h="9234622">
                  <a:moveTo>
                    <a:pt x="0" y="0"/>
                  </a:moveTo>
                  <a:lnTo>
                    <a:pt x="7192198" y="0"/>
                  </a:lnTo>
                  <a:lnTo>
                    <a:pt x="7192198" y="9234622"/>
                  </a:lnTo>
                  <a:lnTo>
                    <a:pt x="0" y="9234622"/>
                  </a:lnTo>
                  <a:lnTo>
                    <a:pt x="0" y="0"/>
                  </a:lnTo>
                  <a:close/>
                </a:path>
              </a:pathLst>
            </a:custGeom>
            <a:blipFill>
              <a:blip r:embed="rId2"/>
              <a:stretch>
                <a:fillRect l="-127300" t="-235350" r="-108548" b="-22963"/>
              </a:stretch>
            </a:blipFill>
            <a:ln w="95250" cap="sq">
              <a:solidFill>
                <a:srgbClr val="000000"/>
              </a:solidFill>
              <a:prstDash val="solid"/>
              <a:miter/>
            </a:ln>
          </p:spPr>
        </p:sp>
      </p:grpSp>
      <p:grpSp>
        <p:nvGrpSpPr>
          <p:cNvPr id="10" name="Group 10"/>
          <p:cNvGrpSpPr/>
          <p:nvPr/>
        </p:nvGrpSpPr>
        <p:grpSpPr>
          <a:xfrm>
            <a:off x="1526338" y="3240260"/>
            <a:ext cx="17104076" cy="7631985"/>
            <a:chOff x="0" y="0"/>
            <a:chExt cx="22805435" cy="10175980"/>
          </a:xfrm>
        </p:grpSpPr>
        <p:sp>
          <p:nvSpPr>
            <p:cNvPr id="11" name="Freeform 11"/>
            <p:cNvSpPr/>
            <p:nvPr/>
          </p:nvSpPr>
          <p:spPr>
            <a:xfrm>
              <a:off x="15493332" y="1568992"/>
              <a:ext cx="7312102" cy="8606988"/>
            </a:xfrm>
            <a:custGeom>
              <a:avLst/>
              <a:gdLst/>
              <a:ahLst/>
              <a:cxnLst/>
              <a:rect l="l" t="t" r="r" b="b"/>
              <a:pathLst>
                <a:path w="7312102" h="8606988">
                  <a:moveTo>
                    <a:pt x="0" y="0"/>
                  </a:moveTo>
                  <a:lnTo>
                    <a:pt x="7312103" y="0"/>
                  </a:lnTo>
                  <a:lnTo>
                    <a:pt x="7312103" y="8606988"/>
                  </a:lnTo>
                  <a:lnTo>
                    <a:pt x="0" y="8606988"/>
                  </a:lnTo>
                  <a:lnTo>
                    <a:pt x="0" y="0"/>
                  </a:lnTo>
                  <a:close/>
                </a:path>
              </a:pathLst>
            </a:custGeom>
            <a:blipFill>
              <a:blip r:embed="rId2"/>
              <a:stretch>
                <a:fillRect t="-213827" r="-179732" b="-11718"/>
              </a:stretch>
            </a:blipFill>
            <a:ln w="95250" cap="sq">
              <a:solidFill>
                <a:srgbClr val="000000"/>
              </a:solidFill>
              <a:prstDash val="solid"/>
              <a:miter/>
            </a:ln>
          </p:spPr>
        </p:sp>
        <p:sp>
          <p:nvSpPr>
            <p:cNvPr id="12" name="TextBox 12"/>
            <p:cNvSpPr txBox="1"/>
            <p:nvPr/>
          </p:nvSpPr>
          <p:spPr>
            <a:xfrm>
              <a:off x="0" y="4881650"/>
              <a:ext cx="15493332" cy="3142403"/>
            </a:xfrm>
            <a:prstGeom prst="rect">
              <a:avLst/>
            </a:prstGeom>
          </p:spPr>
          <p:txBody>
            <a:bodyPr lIns="0" tIns="0" rIns="0" bIns="0" rtlCol="0" anchor="t">
              <a:spAutoFit/>
            </a:bodyPr>
            <a:lstStyle/>
            <a:p>
              <a:pPr algn="ctr">
                <a:lnSpc>
                  <a:spcPts val="4760"/>
                </a:lnSpc>
              </a:pPr>
              <a:r>
                <a:rPr lang="en-US" sz="3400" b="1" spc="3" dirty="0">
                  <a:solidFill>
                    <a:srgbClr val="FFFFFF"/>
                  </a:solidFill>
                  <a:latin typeface="Bookmania Bold"/>
                  <a:ea typeface="Bookmania Bold"/>
                  <a:cs typeface="Bookmania Bold"/>
                  <a:sym typeface="Bookmania Bold"/>
                </a:rPr>
                <a:t>A wall almost a man's height surrounds it. The gate, two panels of very heavy wood with inlaid beaten brass filigree work, this </a:t>
              </a:r>
              <a:r>
                <a:rPr lang="en-US" sz="3400" b="1" spc="3" dirty="0" err="1">
                  <a:solidFill>
                    <a:srgbClr val="FFFFFF"/>
                  </a:solidFill>
                  <a:latin typeface="Bookmania Bold"/>
                  <a:ea typeface="Bookmania Bold"/>
                  <a:cs typeface="Bookmania Bold"/>
                  <a:sym typeface="Bookmania Bold"/>
                </a:rPr>
                <a:t>afterns</a:t>
              </a:r>
              <a:r>
                <a:rPr lang="en-US" sz="3400" b="1" spc="3" dirty="0">
                  <a:solidFill>
                    <a:srgbClr val="FFFFFF"/>
                  </a:solidFill>
                  <a:latin typeface="Bookmania Bold"/>
                  <a:ea typeface="Bookmania Bold"/>
                  <a:cs typeface="Bookmania Bold"/>
                  <a:sym typeface="Bookmania Bold"/>
                </a:rPr>
                <a:t> on vas ajar-open only wide enough to admit one person at a time. </a:t>
              </a:r>
            </a:p>
          </p:txBody>
        </p:sp>
        <p:sp>
          <p:nvSpPr>
            <p:cNvPr id="13" name="Freeform 13"/>
            <p:cNvSpPr/>
            <p:nvPr/>
          </p:nvSpPr>
          <p:spPr>
            <a:xfrm>
              <a:off x="19853467" y="0"/>
              <a:ext cx="2495415" cy="1568992"/>
            </a:xfrm>
            <a:custGeom>
              <a:avLst/>
              <a:gdLst/>
              <a:ahLst/>
              <a:cxnLst/>
              <a:rect l="l" t="t" r="r" b="b"/>
              <a:pathLst>
                <a:path w="2495415" h="1568992">
                  <a:moveTo>
                    <a:pt x="0" y="0"/>
                  </a:moveTo>
                  <a:lnTo>
                    <a:pt x="2495415" y="0"/>
                  </a:lnTo>
                  <a:lnTo>
                    <a:pt x="2495415" y="1568992"/>
                  </a:lnTo>
                  <a:lnTo>
                    <a:pt x="0" y="1568992"/>
                  </a:lnTo>
                  <a:lnTo>
                    <a:pt x="0" y="0"/>
                  </a:lnTo>
                  <a:close/>
                </a:path>
              </a:pathLst>
            </a:custGeom>
            <a:blipFill>
              <a:blip>
                <a:extLst>
                  <a:ext uri="{96DAC541-7B7A-43D3-8B79-37D633B846F1}">
                    <asvg:svgBlip xmlns:asvg="http://schemas.microsoft.com/office/drawing/2016/SVG/main" r:embed="rId5"/>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69598" y="-16807063"/>
            <a:ext cx="19827195" cy="29537721"/>
          </a:xfrm>
          <a:custGeom>
            <a:avLst/>
            <a:gdLst/>
            <a:ahLst/>
            <a:cxnLst/>
            <a:rect l="l" t="t" r="r" b="b"/>
            <a:pathLst>
              <a:path w="19827195" h="29537721">
                <a:moveTo>
                  <a:pt x="0" y="0"/>
                </a:moveTo>
                <a:lnTo>
                  <a:pt x="19827196" y="0"/>
                </a:lnTo>
                <a:lnTo>
                  <a:pt x="19827196" y="29537722"/>
                </a:lnTo>
                <a:lnTo>
                  <a:pt x="0" y="29537722"/>
                </a:lnTo>
                <a:lnTo>
                  <a:pt x="0" y="0"/>
                </a:lnTo>
                <a:close/>
              </a:path>
            </a:pathLst>
          </a:custGeom>
          <a:blipFill>
            <a:blip r:embed="rId2"/>
            <a:stretch>
              <a:fillRect/>
            </a:stretch>
          </a:blipFill>
        </p:spPr>
      </p:sp>
      <p:sp>
        <p:nvSpPr>
          <p:cNvPr id="3" name="Freeform 3"/>
          <p:cNvSpPr/>
          <p:nvPr/>
        </p:nvSpPr>
        <p:spPr>
          <a:xfrm>
            <a:off x="8050950" y="2606867"/>
            <a:ext cx="12427913" cy="9864656"/>
          </a:xfrm>
          <a:custGeom>
            <a:avLst/>
            <a:gdLst/>
            <a:ahLst/>
            <a:cxnLst/>
            <a:rect l="l" t="t" r="r" b="b"/>
            <a:pathLst>
              <a:path w="12427913" h="9864656">
                <a:moveTo>
                  <a:pt x="0" y="0"/>
                </a:moveTo>
                <a:lnTo>
                  <a:pt x="12427913" y="0"/>
                </a:lnTo>
                <a:lnTo>
                  <a:pt x="12427913" y="9864655"/>
                </a:lnTo>
                <a:lnTo>
                  <a:pt x="0" y="9864655"/>
                </a:lnTo>
                <a:lnTo>
                  <a:pt x="0" y="0"/>
                </a:lnTo>
                <a:close/>
              </a:path>
            </a:pathLst>
          </a:custGeom>
          <a:blipFill>
            <a:blip r:embed="rId3"/>
            <a:stretch>
              <a:fillRect/>
            </a:stretch>
          </a:blipFill>
        </p:spPr>
      </p:sp>
      <p:sp>
        <p:nvSpPr>
          <p:cNvPr id="4" name="TextBox 4"/>
          <p:cNvSpPr txBox="1"/>
          <p:nvPr/>
        </p:nvSpPr>
        <p:spPr>
          <a:xfrm>
            <a:off x="10544141" y="5556819"/>
            <a:ext cx="7441531" cy="4660076"/>
          </a:xfrm>
          <a:prstGeom prst="rect">
            <a:avLst/>
          </a:prstGeom>
        </p:spPr>
        <p:txBody>
          <a:bodyPr lIns="0" tIns="0" rIns="0" bIns="0" rtlCol="0" anchor="t">
            <a:spAutoFit/>
          </a:bodyPr>
          <a:lstStyle/>
          <a:p>
            <a:pPr algn="ctr">
              <a:lnSpc>
                <a:spcPts val="6170"/>
              </a:lnSpc>
            </a:pPr>
            <a:r>
              <a:rPr lang="en-US" sz="4407" b="1" spc="4">
                <a:solidFill>
                  <a:srgbClr val="000000"/>
                </a:solidFill>
                <a:latin typeface="Bookmania Bold"/>
                <a:ea typeface="Bookmania Bold"/>
                <a:cs typeface="Bookmania Bold"/>
                <a:sym typeface="Bookmania Bold"/>
              </a:rPr>
              <a:t>I looked a long time at the long thin man with the wild wandering eyes and the drawn ruined face before I realized it was my own reflection. </a:t>
            </a:r>
          </a:p>
        </p:txBody>
      </p:sp>
      <p:sp>
        <p:nvSpPr>
          <p:cNvPr id="5" name="Freeform 5"/>
          <p:cNvSpPr/>
          <p:nvPr/>
        </p:nvSpPr>
        <p:spPr>
          <a:xfrm rot="-5400000">
            <a:off x="92919" y="8277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69598" y="-760326"/>
            <a:ext cx="19827195" cy="29537721"/>
          </a:xfrm>
          <a:custGeom>
            <a:avLst/>
            <a:gdLst/>
            <a:ahLst/>
            <a:cxnLst/>
            <a:rect l="l" t="t" r="r" b="b"/>
            <a:pathLst>
              <a:path w="19827195" h="29537721">
                <a:moveTo>
                  <a:pt x="0" y="0"/>
                </a:moveTo>
                <a:lnTo>
                  <a:pt x="19827196" y="0"/>
                </a:lnTo>
                <a:lnTo>
                  <a:pt x="19827196" y="29537721"/>
                </a:lnTo>
                <a:lnTo>
                  <a:pt x="0" y="29537721"/>
                </a:lnTo>
                <a:lnTo>
                  <a:pt x="0" y="0"/>
                </a:lnTo>
                <a:close/>
              </a:path>
            </a:pathLst>
          </a:custGeom>
          <a:blipFill>
            <a:blip r:embed="rId2"/>
            <a:stretch>
              <a:fillRect/>
            </a:stretch>
          </a:blipFill>
        </p:spPr>
      </p:sp>
      <p:sp>
        <p:nvSpPr>
          <p:cNvPr id="3" name="Freeform 3"/>
          <p:cNvSpPr/>
          <p:nvPr/>
        </p:nvSpPr>
        <p:spPr>
          <a:xfrm>
            <a:off x="8178737" y="-2574597"/>
            <a:ext cx="12427913" cy="9864656"/>
          </a:xfrm>
          <a:custGeom>
            <a:avLst/>
            <a:gdLst/>
            <a:ahLst/>
            <a:cxnLst/>
            <a:rect l="l" t="t" r="r" b="b"/>
            <a:pathLst>
              <a:path w="12427913" h="9864656">
                <a:moveTo>
                  <a:pt x="0" y="0"/>
                </a:moveTo>
                <a:lnTo>
                  <a:pt x="12427913" y="0"/>
                </a:lnTo>
                <a:lnTo>
                  <a:pt x="12427913" y="9864656"/>
                </a:lnTo>
                <a:lnTo>
                  <a:pt x="0" y="9864656"/>
                </a:lnTo>
                <a:lnTo>
                  <a:pt x="0" y="0"/>
                </a:lnTo>
                <a:close/>
              </a:path>
            </a:pathLst>
          </a:custGeom>
          <a:blipFill>
            <a:blip r:embed="rId3"/>
            <a:stretch>
              <a:fillRect/>
            </a:stretch>
          </a:blipFill>
        </p:spPr>
      </p:sp>
      <p:sp>
        <p:nvSpPr>
          <p:cNvPr id="4" name="TextBox 4"/>
          <p:cNvSpPr txBox="1"/>
          <p:nvPr/>
        </p:nvSpPr>
        <p:spPr>
          <a:xfrm>
            <a:off x="10671928" y="942975"/>
            <a:ext cx="7441531" cy="2316926"/>
          </a:xfrm>
          <a:prstGeom prst="rect">
            <a:avLst/>
          </a:prstGeom>
        </p:spPr>
        <p:txBody>
          <a:bodyPr lIns="0" tIns="0" rIns="0" bIns="0" rtlCol="0" anchor="t">
            <a:spAutoFit/>
          </a:bodyPr>
          <a:lstStyle/>
          <a:p>
            <a:pPr algn="ctr">
              <a:lnSpc>
                <a:spcPts val="6170"/>
              </a:lnSpc>
            </a:pPr>
            <a:r>
              <a:rPr lang="en-US" sz="4407" b="1" spc="4">
                <a:solidFill>
                  <a:srgbClr val="000000"/>
                </a:solidFill>
                <a:latin typeface="Bookmania Bold"/>
                <a:ea typeface="Bookmania Bold"/>
                <a:cs typeface="Bookmania Bold"/>
                <a:sym typeface="Bookmania Bold"/>
              </a:rPr>
              <a:t>Now she is in the hall outside the door. Now she is at the door.</a:t>
            </a:r>
          </a:p>
        </p:txBody>
      </p:sp>
      <p:sp>
        <p:nvSpPr>
          <p:cNvPr id="5" name="Freeform 5"/>
          <p:cNvSpPr/>
          <p:nvPr/>
        </p:nvSpPr>
        <p:spPr>
          <a:xfrm rot="-5400000">
            <a:off x="92919" y="8277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69598" y="-1603724"/>
            <a:ext cx="19827195" cy="29537721"/>
          </a:xfrm>
          <a:custGeom>
            <a:avLst/>
            <a:gdLst/>
            <a:ahLst/>
            <a:cxnLst/>
            <a:rect l="l" t="t" r="r" b="b"/>
            <a:pathLst>
              <a:path w="19827195" h="29537721">
                <a:moveTo>
                  <a:pt x="0" y="0"/>
                </a:moveTo>
                <a:lnTo>
                  <a:pt x="19827196" y="0"/>
                </a:lnTo>
                <a:lnTo>
                  <a:pt x="19827196" y="29537721"/>
                </a:lnTo>
                <a:lnTo>
                  <a:pt x="0" y="29537721"/>
                </a:lnTo>
                <a:lnTo>
                  <a:pt x="0" y="0"/>
                </a:lnTo>
                <a:close/>
              </a:path>
            </a:pathLst>
          </a:custGeom>
          <a:blipFill>
            <a:blip r:embed="rId2"/>
            <a:stretch>
              <a:fillRect/>
            </a:stretch>
          </a:blipFill>
        </p:spPr>
      </p:sp>
      <p:sp>
        <p:nvSpPr>
          <p:cNvPr id="3" name="Freeform 3"/>
          <p:cNvSpPr/>
          <p:nvPr/>
        </p:nvSpPr>
        <p:spPr>
          <a:xfrm>
            <a:off x="6615342" y="-760326"/>
            <a:ext cx="15039166" cy="11937338"/>
          </a:xfrm>
          <a:custGeom>
            <a:avLst/>
            <a:gdLst/>
            <a:ahLst/>
            <a:cxnLst/>
            <a:rect l="l" t="t" r="r" b="b"/>
            <a:pathLst>
              <a:path w="15039166" h="11937338">
                <a:moveTo>
                  <a:pt x="0" y="0"/>
                </a:moveTo>
                <a:lnTo>
                  <a:pt x="15039166" y="0"/>
                </a:lnTo>
                <a:lnTo>
                  <a:pt x="15039166" y="11937338"/>
                </a:lnTo>
                <a:lnTo>
                  <a:pt x="0" y="11937338"/>
                </a:lnTo>
                <a:lnTo>
                  <a:pt x="0" y="0"/>
                </a:lnTo>
                <a:close/>
              </a:path>
            </a:pathLst>
          </a:custGeom>
          <a:blipFill>
            <a:blip r:embed="rId3"/>
            <a:stretch>
              <a:fillRect/>
            </a:stretch>
          </a:blipFill>
        </p:spPr>
      </p:sp>
      <p:sp>
        <p:nvSpPr>
          <p:cNvPr id="4" name="TextBox 4"/>
          <p:cNvSpPr txBox="1"/>
          <p:nvPr/>
        </p:nvSpPr>
        <p:spPr>
          <a:xfrm>
            <a:off x="9802678" y="2708604"/>
            <a:ext cx="8004091" cy="4923278"/>
          </a:xfrm>
          <a:prstGeom prst="rect">
            <a:avLst/>
          </a:prstGeom>
        </p:spPr>
        <p:txBody>
          <a:bodyPr lIns="0" tIns="0" rIns="0" bIns="0" rtlCol="0" anchor="t">
            <a:spAutoFit/>
          </a:bodyPr>
          <a:lstStyle/>
          <a:p>
            <a:pPr algn="ctr">
              <a:lnSpc>
                <a:spcPts val="5582"/>
              </a:lnSpc>
            </a:pPr>
            <a:r>
              <a:rPr lang="en-US" sz="3987" b="1" spc="3">
                <a:solidFill>
                  <a:srgbClr val="000000"/>
                </a:solidFill>
                <a:latin typeface="Bookmania Bold"/>
                <a:ea typeface="Bookmania Bold"/>
                <a:cs typeface="Bookmania Bold"/>
                <a:sym typeface="Bookmania Bold"/>
              </a:rPr>
              <a:t>I lurched into the vestibule and staggered to the apartment door. I broke my precipitate movement by left straight-arming the wall beside the door and catching at the brass door knob with my right hand. </a:t>
            </a:r>
          </a:p>
        </p:txBody>
      </p:sp>
      <p:sp>
        <p:nvSpPr>
          <p:cNvPr id="5" name="Freeform 5"/>
          <p:cNvSpPr/>
          <p:nvPr/>
        </p:nvSpPr>
        <p:spPr>
          <a:xfrm>
            <a:off x="15387739" y="8081556"/>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567197" y="0"/>
            <a:ext cx="18855197" cy="10287000"/>
          </a:xfrm>
          <a:custGeom>
            <a:avLst/>
            <a:gdLst/>
            <a:ahLst/>
            <a:cxnLst/>
            <a:rect l="l" t="t" r="r" b="b"/>
            <a:pathLst>
              <a:path w="18855197" h="10287000">
                <a:moveTo>
                  <a:pt x="0" y="0"/>
                </a:moveTo>
                <a:lnTo>
                  <a:pt x="18855197" y="0"/>
                </a:lnTo>
                <a:lnTo>
                  <a:pt x="18855197" y="10287000"/>
                </a:lnTo>
                <a:lnTo>
                  <a:pt x="0" y="10287000"/>
                </a:lnTo>
                <a:lnTo>
                  <a:pt x="0" y="0"/>
                </a:lnTo>
                <a:close/>
              </a:path>
            </a:pathLst>
          </a:custGeom>
          <a:blipFill>
            <a:blip r:embed="rId2">
              <a:alphaModFix amt="81000"/>
            </a:blip>
            <a:stretch>
              <a:fillRect t="-41645" b="-41645"/>
            </a:stretch>
          </a:blipFill>
        </p:spPr>
      </p:sp>
      <p:sp>
        <p:nvSpPr>
          <p:cNvPr id="3" name="Freeform 3"/>
          <p:cNvSpPr/>
          <p:nvPr/>
        </p:nvSpPr>
        <p:spPr>
          <a:xfrm>
            <a:off x="-763393" y="-1440851"/>
            <a:ext cx="19814787" cy="28513865"/>
          </a:xfrm>
          <a:custGeom>
            <a:avLst/>
            <a:gdLst/>
            <a:ahLst/>
            <a:cxnLst/>
            <a:rect l="l" t="t" r="r" b="b"/>
            <a:pathLst>
              <a:path w="19814787" h="28513865">
                <a:moveTo>
                  <a:pt x="0" y="0"/>
                </a:moveTo>
                <a:lnTo>
                  <a:pt x="19814786" y="0"/>
                </a:lnTo>
                <a:lnTo>
                  <a:pt x="19814786" y="28513866"/>
                </a:lnTo>
                <a:lnTo>
                  <a:pt x="0" y="28513866"/>
                </a:lnTo>
                <a:lnTo>
                  <a:pt x="0" y="0"/>
                </a:lnTo>
                <a:close/>
              </a:path>
            </a:pathLst>
          </a:custGeom>
          <a:blipFill>
            <a:blip r:embed="rId3"/>
            <a:stretch>
              <a:fillRect l="-2704" r="-2704"/>
            </a:stretch>
          </a:blipFill>
        </p:spPr>
      </p:sp>
      <p:sp>
        <p:nvSpPr>
          <p:cNvPr id="4" name="Freeform 4"/>
          <p:cNvSpPr/>
          <p:nvPr/>
        </p:nvSpPr>
        <p:spPr>
          <a:xfrm rot="5399999">
            <a:off x="15549755" y="5515248"/>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flipV="1">
            <a:off x="0" y="0"/>
            <a:ext cx="18288000" cy="12207240"/>
          </a:xfrm>
          <a:custGeom>
            <a:avLst/>
            <a:gdLst/>
            <a:ahLst/>
            <a:cxnLst/>
            <a:rect l="l" t="t" r="r" b="b"/>
            <a:pathLst>
              <a:path w="18288000" h="12207240">
                <a:moveTo>
                  <a:pt x="0" y="12207240"/>
                </a:moveTo>
                <a:lnTo>
                  <a:pt x="18288000" y="12207240"/>
                </a:lnTo>
                <a:lnTo>
                  <a:pt x="18288000" y="0"/>
                </a:lnTo>
                <a:lnTo>
                  <a:pt x="0" y="0"/>
                </a:lnTo>
                <a:lnTo>
                  <a:pt x="0" y="12207240"/>
                </a:lnTo>
                <a:close/>
              </a:path>
            </a:pathLst>
          </a:custGeom>
          <a:blipFill>
            <a:blip>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1028700" y="222010"/>
            <a:ext cx="16230600" cy="2262303"/>
          </a:xfrm>
          <a:prstGeom prst="rect">
            <a:avLst/>
          </a:prstGeom>
        </p:spPr>
        <p:txBody>
          <a:bodyPr lIns="0" tIns="0" rIns="0" bIns="0" rtlCol="0" anchor="t">
            <a:spAutoFit/>
          </a:bodyPr>
          <a:lstStyle/>
          <a:p>
            <a:pPr algn="ctr">
              <a:lnSpc>
                <a:spcPts val="6031"/>
              </a:lnSpc>
            </a:pPr>
            <a:r>
              <a:rPr lang="en-US" sz="4307" b="1" spc="4">
                <a:solidFill>
                  <a:srgbClr val="000000"/>
                </a:solidFill>
                <a:latin typeface="Bookmania Bold"/>
                <a:ea typeface="Bookmania Bold"/>
                <a:cs typeface="Bookmania Bold"/>
                <a:sym typeface="Bookmania Bold"/>
              </a:rPr>
              <a:t>When I pulled the door in, she was there. Now I see you face to face: now I see your small white hands: how flowerlike your face is, how small and flowerlike your hands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567197" y="0"/>
            <a:ext cx="18855197" cy="10287000"/>
          </a:xfrm>
          <a:custGeom>
            <a:avLst/>
            <a:gdLst/>
            <a:ahLst/>
            <a:cxnLst/>
            <a:rect l="l" t="t" r="r" b="b"/>
            <a:pathLst>
              <a:path w="18855197" h="10287000">
                <a:moveTo>
                  <a:pt x="0" y="0"/>
                </a:moveTo>
                <a:lnTo>
                  <a:pt x="18855197" y="0"/>
                </a:lnTo>
                <a:lnTo>
                  <a:pt x="18855197" y="10287000"/>
                </a:lnTo>
                <a:lnTo>
                  <a:pt x="0" y="10287000"/>
                </a:lnTo>
                <a:lnTo>
                  <a:pt x="0" y="0"/>
                </a:lnTo>
                <a:close/>
              </a:path>
            </a:pathLst>
          </a:custGeom>
          <a:blipFill>
            <a:blip r:embed="rId2">
              <a:alphaModFix amt="81000"/>
            </a:blip>
            <a:stretch>
              <a:fillRect t="-41645" b="-41645"/>
            </a:stretch>
          </a:blipFill>
        </p:spPr>
      </p:sp>
      <p:sp>
        <p:nvSpPr>
          <p:cNvPr id="3" name="Freeform 3"/>
          <p:cNvSpPr/>
          <p:nvPr/>
        </p:nvSpPr>
        <p:spPr>
          <a:xfrm>
            <a:off x="-763393" y="-3169023"/>
            <a:ext cx="19814787" cy="28513865"/>
          </a:xfrm>
          <a:custGeom>
            <a:avLst/>
            <a:gdLst/>
            <a:ahLst/>
            <a:cxnLst/>
            <a:rect l="l" t="t" r="r" b="b"/>
            <a:pathLst>
              <a:path w="19814787" h="28513865">
                <a:moveTo>
                  <a:pt x="0" y="0"/>
                </a:moveTo>
                <a:lnTo>
                  <a:pt x="19814786" y="0"/>
                </a:lnTo>
                <a:lnTo>
                  <a:pt x="19814786" y="28513865"/>
                </a:lnTo>
                <a:lnTo>
                  <a:pt x="0" y="28513865"/>
                </a:lnTo>
                <a:lnTo>
                  <a:pt x="0" y="0"/>
                </a:lnTo>
                <a:close/>
              </a:path>
            </a:pathLst>
          </a:custGeom>
          <a:blipFill>
            <a:blip r:embed="rId3"/>
            <a:stretch>
              <a:fillRect l="-2704" r="-2704"/>
            </a:stretch>
          </a:blipFill>
        </p:spPr>
      </p:sp>
      <p:sp>
        <p:nvSpPr>
          <p:cNvPr id="4" name="Freeform 4"/>
          <p:cNvSpPr/>
          <p:nvPr/>
        </p:nvSpPr>
        <p:spPr>
          <a:xfrm>
            <a:off x="15549755" y="5515248"/>
            <a:ext cx="1871561" cy="1176744"/>
          </a:xfrm>
          <a:custGeom>
            <a:avLst/>
            <a:gdLst/>
            <a:ahLst/>
            <a:cxnLst/>
            <a:rect l="l" t="t" r="r" b="b"/>
            <a:pathLst>
              <a:path w="1871561" h="1176744">
                <a:moveTo>
                  <a:pt x="0" y="0"/>
                </a:moveTo>
                <a:lnTo>
                  <a:pt x="1871561" y="0"/>
                </a:lnTo>
                <a:lnTo>
                  <a:pt x="1871561"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5"/>
                </a:ext>
              </a:extLst>
            </a:blip>
            <a:stretch>
              <a:fillRect/>
            </a:stretch>
          </a:blipFill>
        </p:spPr>
      </p:sp>
      <p:sp>
        <p:nvSpPr>
          <p:cNvPr id="6" name="TextBox 6"/>
          <p:cNvSpPr txBox="1"/>
          <p:nvPr/>
        </p:nvSpPr>
        <p:spPr>
          <a:xfrm>
            <a:off x="745101" y="7646659"/>
            <a:ext cx="16230600" cy="2262303"/>
          </a:xfrm>
          <a:prstGeom prst="rect">
            <a:avLst/>
          </a:prstGeom>
        </p:spPr>
        <p:txBody>
          <a:bodyPr lIns="0" tIns="0" rIns="0" bIns="0" rtlCol="0" anchor="t">
            <a:spAutoFit/>
          </a:bodyPr>
          <a:lstStyle/>
          <a:p>
            <a:pPr algn="ctr">
              <a:lnSpc>
                <a:spcPts val="6031"/>
              </a:lnSpc>
            </a:pPr>
            <a:r>
              <a:rPr lang="en-US" sz="4307" b="1" spc="4">
                <a:solidFill>
                  <a:srgbClr val="000000"/>
                </a:solidFill>
                <a:latin typeface="Bookmania Bold"/>
                <a:ea typeface="Bookmania Bold"/>
                <a:cs typeface="Bookmania Bold"/>
                <a:sym typeface="Bookmania Bold"/>
              </a:rPr>
              <a:t>She was in the yellow dress with the square neckline and short puffed sleeves. She was smiling; her eyes were bright and shining; and she was humming to herself.</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567197" y="0"/>
            <a:ext cx="18855197" cy="10287000"/>
          </a:xfrm>
          <a:custGeom>
            <a:avLst/>
            <a:gdLst/>
            <a:ahLst/>
            <a:cxnLst/>
            <a:rect l="l" t="t" r="r" b="b"/>
            <a:pathLst>
              <a:path w="18855197" h="10287000">
                <a:moveTo>
                  <a:pt x="0" y="0"/>
                </a:moveTo>
                <a:lnTo>
                  <a:pt x="18855197" y="0"/>
                </a:lnTo>
                <a:lnTo>
                  <a:pt x="18855197" y="10287000"/>
                </a:lnTo>
                <a:lnTo>
                  <a:pt x="0" y="10287000"/>
                </a:lnTo>
                <a:lnTo>
                  <a:pt x="0" y="0"/>
                </a:lnTo>
                <a:close/>
              </a:path>
            </a:pathLst>
          </a:custGeom>
          <a:blipFill>
            <a:blip r:embed="rId2">
              <a:alphaModFix amt="81000"/>
            </a:blip>
            <a:stretch>
              <a:fillRect t="-41645" b="-41645"/>
            </a:stretch>
          </a:blipFill>
        </p:spPr>
      </p:sp>
      <p:sp>
        <p:nvSpPr>
          <p:cNvPr id="3" name="Freeform 3"/>
          <p:cNvSpPr/>
          <p:nvPr/>
        </p:nvSpPr>
        <p:spPr>
          <a:xfrm>
            <a:off x="-763393" y="-3169023"/>
            <a:ext cx="19814787" cy="28513865"/>
          </a:xfrm>
          <a:custGeom>
            <a:avLst/>
            <a:gdLst/>
            <a:ahLst/>
            <a:cxnLst/>
            <a:rect l="l" t="t" r="r" b="b"/>
            <a:pathLst>
              <a:path w="19814787" h="28513865">
                <a:moveTo>
                  <a:pt x="0" y="0"/>
                </a:moveTo>
                <a:lnTo>
                  <a:pt x="19814786" y="0"/>
                </a:lnTo>
                <a:lnTo>
                  <a:pt x="19814786" y="28513865"/>
                </a:lnTo>
                <a:lnTo>
                  <a:pt x="0" y="28513865"/>
                </a:lnTo>
                <a:lnTo>
                  <a:pt x="0" y="0"/>
                </a:lnTo>
                <a:close/>
              </a:path>
            </a:pathLst>
          </a:custGeom>
          <a:blipFill>
            <a:blip r:embed="rId3"/>
            <a:stretch>
              <a:fillRect l="-2704" r="-2704"/>
            </a:stretch>
          </a:blipFill>
        </p:spPr>
      </p:sp>
      <p:sp>
        <p:nvSpPr>
          <p:cNvPr id="4" name="Freeform 4"/>
          <p:cNvSpPr/>
          <p:nvPr/>
        </p:nvSpPr>
        <p:spPr>
          <a:xfrm>
            <a:off x="0" y="-15570077"/>
            <a:ext cx="39247464" cy="26197682"/>
          </a:xfrm>
          <a:custGeom>
            <a:avLst/>
            <a:gdLst/>
            <a:ahLst/>
            <a:cxnLst/>
            <a:rect l="l" t="t" r="r" b="b"/>
            <a:pathLst>
              <a:path w="39247464" h="26197682">
                <a:moveTo>
                  <a:pt x="0" y="0"/>
                </a:moveTo>
                <a:lnTo>
                  <a:pt x="39247464" y="0"/>
                </a:lnTo>
                <a:lnTo>
                  <a:pt x="39247464" y="26197682"/>
                </a:lnTo>
                <a:lnTo>
                  <a:pt x="0" y="26197682"/>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4289253"/>
            <a:ext cx="16230600" cy="3171825"/>
          </a:xfrm>
          <a:prstGeom prst="rect">
            <a:avLst/>
          </a:prstGeom>
        </p:spPr>
        <p:txBody>
          <a:bodyPr lIns="0" tIns="0" rIns="0" bIns="0" rtlCol="0" anchor="t">
            <a:spAutoFit/>
          </a:bodyPr>
          <a:lstStyle/>
          <a:p>
            <a:pPr algn="ctr">
              <a:lnSpc>
                <a:spcPts val="8400"/>
              </a:lnSpc>
            </a:pPr>
            <a:r>
              <a:rPr lang="en-US" sz="6000" b="1" spc="6">
                <a:solidFill>
                  <a:srgbClr val="000000"/>
                </a:solidFill>
                <a:latin typeface="Bookmania Bold"/>
                <a:ea typeface="Bookmania Bold"/>
                <a:cs typeface="Bookmania Bold"/>
                <a:sym typeface="Bookmania Bold"/>
              </a:rPr>
              <a:t>Based on the man's actions and point of view, what do you think the woman’s point of view will show?</a:t>
            </a:r>
          </a:p>
        </p:txBody>
      </p:sp>
      <p:sp>
        <p:nvSpPr>
          <p:cNvPr id="6" name="Freeform 6"/>
          <p:cNvSpPr/>
          <p:nvPr/>
        </p:nvSpPr>
        <p:spPr>
          <a:xfrm>
            <a:off x="14796180" y="7010108"/>
            <a:ext cx="3838788" cy="4496385"/>
          </a:xfrm>
          <a:custGeom>
            <a:avLst/>
            <a:gdLst/>
            <a:ahLst/>
            <a:cxnLst/>
            <a:rect l="l" t="t" r="r" b="b"/>
            <a:pathLst>
              <a:path w="3838788" h="4496385">
                <a:moveTo>
                  <a:pt x="0" y="0"/>
                </a:moveTo>
                <a:lnTo>
                  <a:pt x="3838788" y="0"/>
                </a:lnTo>
                <a:lnTo>
                  <a:pt x="3838788" y="4496384"/>
                </a:lnTo>
                <a:lnTo>
                  <a:pt x="0" y="4496384"/>
                </a:lnTo>
                <a:lnTo>
                  <a:pt x="0" y="0"/>
                </a:lnTo>
                <a:close/>
              </a:path>
            </a:pathLst>
          </a:custGeom>
          <a:blipFill>
            <a:blip>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0" y="0"/>
            <a:ext cx="18855197" cy="10287000"/>
          </a:xfrm>
          <a:custGeom>
            <a:avLst/>
            <a:gdLst/>
            <a:ahLst/>
            <a:cxnLst/>
            <a:rect l="l" t="t" r="r" b="b"/>
            <a:pathLst>
              <a:path w="18855197" h="10287000">
                <a:moveTo>
                  <a:pt x="0" y="0"/>
                </a:moveTo>
                <a:lnTo>
                  <a:pt x="18855197" y="0"/>
                </a:lnTo>
                <a:lnTo>
                  <a:pt x="18855197" y="10287000"/>
                </a:lnTo>
                <a:lnTo>
                  <a:pt x="0" y="10287000"/>
                </a:lnTo>
                <a:lnTo>
                  <a:pt x="0" y="0"/>
                </a:lnTo>
                <a:close/>
              </a:path>
            </a:pathLst>
          </a:custGeom>
          <a:blipFill>
            <a:blip r:embed="rId3">
              <a:alphaModFix amt="81000"/>
            </a:blip>
            <a:stretch>
              <a:fillRect t="-41645" b="-41645"/>
            </a:stretch>
          </a:blipFill>
        </p:spPr>
      </p:sp>
      <p:sp>
        <p:nvSpPr>
          <p:cNvPr id="4" name="Freeform 4"/>
          <p:cNvSpPr/>
          <p:nvPr/>
        </p:nvSpPr>
        <p:spPr>
          <a:xfrm>
            <a:off x="2238851" y="615586"/>
            <a:ext cx="6905149" cy="8229600"/>
          </a:xfrm>
          <a:custGeom>
            <a:avLst/>
            <a:gdLst/>
            <a:ahLst/>
            <a:cxnLst/>
            <a:rect l="l" t="t" r="r" b="b"/>
            <a:pathLst>
              <a:path w="6905149" h="8229600">
                <a:moveTo>
                  <a:pt x="0" y="0"/>
                </a:moveTo>
                <a:lnTo>
                  <a:pt x="6905149" y="0"/>
                </a:lnTo>
                <a:lnTo>
                  <a:pt x="6905149" y="8229600"/>
                </a:lnTo>
                <a:lnTo>
                  <a:pt x="0" y="8229600"/>
                </a:lnTo>
                <a:lnTo>
                  <a:pt x="0" y="0"/>
                </a:lnTo>
                <a:close/>
              </a:path>
            </a:pathLst>
          </a:custGeom>
          <a:blipFill>
            <a:blip r:embed="rId4"/>
            <a:stretch>
              <a:fillRect l="-24276" t="-42846" r="-24276" b="-42846"/>
            </a:stretch>
          </a:blipFill>
        </p:spPr>
      </p:sp>
      <p:sp>
        <p:nvSpPr>
          <p:cNvPr id="5" name="TextBox 5"/>
          <p:cNvSpPr txBox="1"/>
          <p:nvPr/>
        </p:nvSpPr>
        <p:spPr>
          <a:xfrm>
            <a:off x="9144000" y="2932659"/>
            <a:ext cx="7446089" cy="4193082"/>
          </a:xfrm>
          <a:prstGeom prst="rect">
            <a:avLst/>
          </a:prstGeom>
        </p:spPr>
        <p:txBody>
          <a:bodyPr lIns="0" tIns="0" rIns="0" bIns="0" rtlCol="0" anchor="t">
            <a:spAutoFit/>
          </a:bodyPr>
          <a:lstStyle/>
          <a:p>
            <a:pPr algn="ctr">
              <a:lnSpc>
                <a:spcPts val="16886"/>
              </a:lnSpc>
            </a:pPr>
            <a:r>
              <a:rPr lang="en-US" sz="12061" b="1">
                <a:solidFill>
                  <a:srgbClr val="000000"/>
                </a:solidFill>
                <a:latin typeface="Bookmania Bold"/>
                <a:ea typeface="Bookmania Bold"/>
                <a:cs typeface="Bookmania Bold"/>
                <a:sym typeface="Bookmania Bold"/>
              </a:rPr>
              <a:t>The Girl’s </a:t>
            </a:r>
          </a:p>
          <a:p>
            <a:pPr algn="ctr">
              <a:lnSpc>
                <a:spcPts val="16886"/>
              </a:lnSpc>
            </a:pPr>
            <a:r>
              <a:rPr lang="en-US" sz="12061" b="1">
                <a:solidFill>
                  <a:srgbClr val="000000"/>
                </a:solidFill>
                <a:latin typeface="Bookmania Bold"/>
                <a:ea typeface="Bookmania Bold"/>
                <a:cs typeface="Bookmania Bold"/>
                <a:sym typeface="Bookmania Bold"/>
              </a:rPr>
              <a:t>Story</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Freeform 3"/>
          <p:cNvSpPr/>
          <p:nvPr/>
        </p:nvSpPr>
        <p:spPr>
          <a:xfrm>
            <a:off x="0" y="0"/>
            <a:ext cx="18855197" cy="10287000"/>
          </a:xfrm>
          <a:custGeom>
            <a:avLst/>
            <a:gdLst/>
            <a:ahLst/>
            <a:cxnLst/>
            <a:rect l="l" t="t" r="r" b="b"/>
            <a:pathLst>
              <a:path w="18855197" h="10287000">
                <a:moveTo>
                  <a:pt x="0" y="0"/>
                </a:moveTo>
                <a:lnTo>
                  <a:pt x="18855197" y="0"/>
                </a:lnTo>
                <a:lnTo>
                  <a:pt x="18855197" y="10287000"/>
                </a:lnTo>
                <a:lnTo>
                  <a:pt x="0" y="10287000"/>
                </a:lnTo>
                <a:lnTo>
                  <a:pt x="0" y="0"/>
                </a:lnTo>
                <a:close/>
              </a:path>
            </a:pathLst>
          </a:custGeom>
          <a:blipFill>
            <a:blip r:embed="rId3">
              <a:alphaModFix amt="81000"/>
            </a:blip>
            <a:stretch>
              <a:fillRect t="-41645" b="-41645"/>
            </a:stretch>
          </a:blipFill>
        </p:spPr>
      </p:sp>
      <p:sp>
        <p:nvSpPr>
          <p:cNvPr id="4" name="Freeform 4"/>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5" name="TextBox 5"/>
          <p:cNvSpPr txBox="1"/>
          <p:nvPr/>
        </p:nvSpPr>
        <p:spPr>
          <a:xfrm>
            <a:off x="1697911" y="4963945"/>
            <a:ext cx="15155574" cy="4701126"/>
          </a:xfrm>
          <a:prstGeom prst="rect">
            <a:avLst/>
          </a:prstGeom>
        </p:spPr>
        <p:txBody>
          <a:bodyPr lIns="0" tIns="0" rIns="0" bIns="0" rtlCol="0" anchor="t">
            <a:spAutoFit/>
          </a:bodyPr>
          <a:lstStyle/>
          <a:p>
            <a:pPr algn="ctr">
              <a:lnSpc>
                <a:spcPts val="12182"/>
              </a:lnSpc>
            </a:pPr>
            <a:r>
              <a:rPr lang="en-US" sz="12061">
                <a:solidFill>
                  <a:srgbClr val="000000"/>
                </a:solidFill>
                <a:latin typeface="Bookmania"/>
                <a:ea typeface="Bookmania"/>
                <a:cs typeface="Bookmania"/>
                <a:sym typeface="Bookmania"/>
              </a:rPr>
              <a:t>Are you willing to meet up with your former lover?</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141519" y="-681592"/>
            <a:ext cx="28757014" cy="39191842"/>
          </a:xfrm>
          <a:custGeom>
            <a:avLst/>
            <a:gdLst/>
            <a:ahLst/>
            <a:cxnLst/>
            <a:rect l="l" t="t" r="r" b="b"/>
            <a:pathLst>
              <a:path w="28757014" h="39191842">
                <a:moveTo>
                  <a:pt x="0" y="0"/>
                </a:moveTo>
                <a:lnTo>
                  <a:pt x="28757014" y="0"/>
                </a:lnTo>
                <a:lnTo>
                  <a:pt x="28757014" y="39191842"/>
                </a:lnTo>
                <a:lnTo>
                  <a:pt x="0" y="39191842"/>
                </a:lnTo>
                <a:lnTo>
                  <a:pt x="0" y="0"/>
                </a:lnTo>
                <a:close/>
              </a:path>
            </a:pathLst>
          </a:custGeom>
          <a:blipFill>
            <a:blip r:embed="rId2"/>
            <a:stretch>
              <a:fillRect/>
            </a:stretch>
          </a:blipFill>
        </p:spPr>
      </p:sp>
      <p:sp>
        <p:nvSpPr>
          <p:cNvPr id="3" name="Freeform 3"/>
          <p:cNvSpPr/>
          <p:nvPr/>
        </p:nvSpPr>
        <p:spPr>
          <a:xfrm>
            <a:off x="-1641668" y="-1714670"/>
            <a:ext cx="13224929" cy="10497287"/>
          </a:xfrm>
          <a:custGeom>
            <a:avLst/>
            <a:gdLst/>
            <a:ahLst/>
            <a:cxnLst/>
            <a:rect l="l" t="t" r="r" b="b"/>
            <a:pathLst>
              <a:path w="13224929" h="10497287">
                <a:moveTo>
                  <a:pt x="0" y="0"/>
                </a:moveTo>
                <a:lnTo>
                  <a:pt x="13224929" y="0"/>
                </a:lnTo>
                <a:lnTo>
                  <a:pt x="13224929" y="10497287"/>
                </a:lnTo>
                <a:lnTo>
                  <a:pt x="0" y="10497287"/>
                </a:lnTo>
                <a:lnTo>
                  <a:pt x="0" y="0"/>
                </a:lnTo>
                <a:close/>
              </a:path>
            </a:pathLst>
          </a:custGeom>
          <a:blipFill>
            <a:blip r:embed="rId3"/>
            <a:stretch>
              <a:fillRect/>
            </a:stretch>
          </a:blipFill>
        </p:spPr>
      </p:sp>
      <p:sp>
        <p:nvSpPr>
          <p:cNvPr id="4" name="TextBox 4"/>
          <p:cNvSpPr txBox="1"/>
          <p:nvPr/>
        </p:nvSpPr>
        <p:spPr>
          <a:xfrm>
            <a:off x="1618085" y="923925"/>
            <a:ext cx="7025508" cy="5230186"/>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He stood before me, holding the door open, his hands resting upon the doorknob as if he held himself up that way.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249530" y="-4921015"/>
            <a:ext cx="28757014" cy="39191842"/>
          </a:xfrm>
          <a:custGeom>
            <a:avLst/>
            <a:gdLst/>
            <a:ahLst/>
            <a:cxnLst/>
            <a:rect l="l" t="t" r="r" b="b"/>
            <a:pathLst>
              <a:path w="28757014" h="39191842">
                <a:moveTo>
                  <a:pt x="0" y="0"/>
                </a:moveTo>
                <a:lnTo>
                  <a:pt x="28757014" y="0"/>
                </a:lnTo>
                <a:lnTo>
                  <a:pt x="28757014" y="39191841"/>
                </a:lnTo>
                <a:lnTo>
                  <a:pt x="0" y="39191841"/>
                </a:lnTo>
                <a:lnTo>
                  <a:pt x="0" y="0"/>
                </a:lnTo>
                <a:close/>
              </a:path>
            </a:pathLst>
          </a:custGeom>
          <a:blipFill>
            <a:blip r:embed="rId2"/>
            <a:stretch>
              <a:fillRect/>
            </a:stretch>
          </a:blipFill>
        </p:spPr>
      </p:sp>
      <p:sp>
        <p:nvSpPr>
          <p:cNvPr id="3" name="Freeform 3"/>
          <p:cNvSpPr/>
          <p:nvPr/>
        </p:nvSpPr>
        <p:spPr>
          <a:xfrm>
            <a:off x="-2343738" y="-210287"/>
            <a:ext cx="13224929" cy="10497287"/>
          </a:xfrm>
          <a:custGeom>
            <a:avLst/>
            <a:gdLst/>
            <a:ahLst/>
            <a:cxnLst/>
            <a:rect l="l" t="t" r="r" b="b"/>
            <a:pathLst>
              <a:path w="13224929" h="10497287">
                <a:moveTo>
                  <a:pt x="0" y="0"/>
                </a:moveTo>
                <a:lnTo>
                  <a:pt x="13224929" y="0"/>
                </a:lnTo>
                <a:lnTo>
                  <a:pt x="13224929" y="10497287"/>
                </a:lnTo>
                <a:lnTo>
                  <a:pt x="0" y="10497287"/>
                </a:lnTo>
                <a:lnTo>
                  <a:pt x="0" y="0"/>
                </a:lnTo>
                <a:close/>
              </a:path>
            </a:pathLst>
          </a:custGeom>
          <a:blipFill>
            <a:blip r:embed="rId3"/>
            <a:stretch>
              <a:fillRect/>
            </a:stretch>
          </a:blipFill>
        </p:spPr>
      </p:sp>
      <p:sp>
        <p:nvSpPr>
          <p:cNvPr id="4" name="TextBox 4"/>
          <p:cNvSpPr txBox="1"/>
          <p:nvPr/>
        </p:nvSpPr>
        <p:spPr>
          <a:xfrm>
            <a:off x="1240047" y="2476020"/>
            <a:ext cx="7025508" cy="5230186"/>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When I saw his soft hurt eyes and his pale thin face and his shock of hair, I thought that perhaps I shouldn't have come.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48685" y="-1682107"/>
            <a:ext cx="18039315" cy="11969107"/>
          </a:xfrm>
          <a:custGeom>
            <a:avLst/>
            <a:gdLst/>
            <a:ahLst/>
            <a:cxnLst/>
            <a:rect l="l" t="t" r="r" b="b"/>
            <a:pathLst>
              <a:path w="18039315" h="11969107">
                <a:moveTo>
                  <a:pt x="0" y="0"/>
                </a:moveTo>
                <a:lnTo>
                  <a:pt x="18039315" y="0"/>
                </a:lnTo>
                <a:lnTo>
                  <a:pt x="18039315" y="11969107"/>
                </a:lnTo>
                <a:lnTo>
                  <a:pt x="0" y="11969107"/>
                </a:lnTo>
                <a:lnTo>
                  <a:pt x="0" y="0"/>
                </a:lnTo>
                <a:close/>
              </a:path>
            </a:pathLst>
          </a:custGeom>
          <a:blipFill>
            <a:blip r:embed="rId2"/>
            <a:stretch>
              <a:fillRect l="-1309" r="-1309" b="-111865"/>
            </a:stretch>
          </a:blipFill>
        </p:spPr>
      </p:sp>
      <p:grpSp>
        <p:nvGrpSpPr>
          <p:cNvPr id="3" name="Group 3"/>
          <p:cNvGrpSpPr/>
          <p:nvPr/>
        </p:nvGrpSpPr>
        <p:grpSpPr>
          <a:xfrm>
            <a:off x="6209050" y="-650972"/>
            <a:ext cx="15196587" cy="12062291"/>
            <a:chOff x="0" y="0"/>
            <a:chExt cx="20262115" cy="16083054"/>
          </a:xfrm>
        </p:grpSpPr>
        <p:sp>
          <p:nvSpPr>
            <p:cNvPr id="4" name="Freeform 4"/>
            <p:cNvSpPr/>
            <p:nvPr/>
          </p:nvSpPr>
          <p:spPr>
            <a:xfrm>
              <a:off x="0" y="0"/>
              <a:ext cx="20262115" cy="16083054"/>
            </a:xfrm>
            <a:custGeom>
              <a:avLst/>
              <a:gdLst/>
              <a:ahLst/>
              <a:cxnLst/>
              <a:rect l="l" t="t" r="r" b="b"/>
              <a:pathLst>
                <a:path w="20262115" h="16083054">
                  <a:moveTo>
                    <a:pt x="0" y="0"/>
                  </a:moveTo>
                  <a:lnTo>
                    <a:pt x="20262115" y="0"/>
                  </a:lnTo>
                  <a:lnTo>
                    <a:pt x="20262115" y="16083054"/>
                  </a:lnTo>
                  <a:lnTo>
                    <a:pt x="0" y="16083054"/>
                  </a:lnTo>
                  <a:lnTo>
                    <a:pt x="0" y="0"/>
                  </a:lnTo>
                  <a:close/>
                </a:path>
              </a:pathLst>
            </a:custGeom>
            <a:blipFill>
              <a:blip r:embed="rId3"/>
              <a:stretch>
                <a:fillRect/>
              </a:stretch>
            </a:blipFill>
          </p:spPr>
        </p:sp>
        <p:sp>
          <p:nvSpPr>
            <p:cNvPr id="5" name="TextBox 5"/>
            <p:cNvSpPr txBox="1"/>
            <p:nvPr/>
          </p:nvSpPr>
          <p:spPr>
            <a:xfrm>
              <a:off x="4553828" y="5907854"/>
              <a:ext cx="11154459" cy="4200670"/>
            </a:xfrm>
            <a:prstGeom prst="rect">
              <a:avLst/>
            </a:prstGeom>
          </p:spPr>
          <p:txBody>
            <a:bodyPr lIns="0" tIns="0" rIns="0" bIns="0" rtlCol="0" anchor="t">
              <a:spAutoFit/>
            </a:bodyPr>
            <a:lstStyle/>
            <a:p>
              <a:pPr algn="ctr">
                <a:lnSpc>
                  <a:spcPts val="5031"/>
                </a:lnSpc>
              </a:pPr>
              <a:r>
                <a:rPr lang="en-US" sz="3593" b="1">
                  <a:solidFill>
                    <a:srgbClr val="231F20"/>
                  </a:solidFill>
                  <a:latin typeface="Bookmania Bold"/>
                  <a:ea typeface="Bookmania Bold"/>
                  <a:cs typeface="Bookmania Bold"/>
                  <a:sym typeface="Bookmania Bold"/>
                </a:rPr>
                <a:t>In the courtyard was a eucalyptus with liana vines, a fountain, a lot of ferns and flowering plants in huge pots, and a square lawn of thick Bermuda grass that has begun to bulge in places.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249530" y="-4921015"/>
            <a:ext cx="28757014" cy="39191842"/>
          </a:xfrm>
          <a:custGeom>
            <a:avLst/>
            <a:gdLst/>
            <a:ahLst/>
            <a:cxnLst/>
            <a:rect l="l" t="t" r="r" b="b"/>
            <a:pathLst>
              <a:path w="28757014" h="39191842">
                <a:moveTo>
                  <a:pt x="0" y="0"/>
                </a:moveTo>
                <a:lnTo>
                  <a:pt x="28757014" y="0"/>
                </a:lnTo>
                <a:lnTo>
                  <a:pt x="28757014" y="39191841"/>
                </a:lnTo>
                <a:lnTo>
                  <a:pt x="0" y="39191841"/>
                </a:lnTo>
                <a:lnTo>
                  <a:pt x="0" y="0"/>
                </a:lnTo>
                <a:close/>
              </a:path>
            </a:pathLst>
          </a:custGeom>
          <a:blipFill>
            <a:blip r:embed="rId2">
              <a:alphaModFix amt="43999"/>
            </a:blip>
            <a:stretch>
              <a:fillRect/>
            </a:stretch>
          </a:blipFill>
        </p:spPr>
      </p:sp>
      <p:sp>
        <p:nvSpPr>
          <p:cNvPr id="3" name="Freeform 3"/>
          <p:cNvSpPr/>
          <p:nvPr/>
        </p:nvSpPr>
        <p:spPr>
          <a:xfrm>
            <a:off x="-2343738" y="-2515439"/>
            <a:ext cx="18446015" cy="14641524"/>
          </a:xfrm>
          <a:custGeom>
            <a:avLst/>
            <a:gdLst/>
            <a:ahLst/>
            <a:cxnLst/>
            <a:rect l="l" t="t" r="r" b="b"/>
            <a:pathLst>
              <a:path w="18446015" h="14641524">
                <a:moveTo>
                  <a:pt x="0" y="0"/>
                </a:moveTo>
                <a:lnTo>
                  <a:pt x="18446014" y="0"/>
                </a:lnTo>
                <a:lnTo>
                  <a:pt x="18446014" y="14641524"/>
                </a:lnTo>
                <a:lnTo>
                  <a:pt x="0" y="14641524"/>
                </a:lnTo>
                <a:lnTo>
                  <a:pt x="0" y="0"/>
                </a:lnTo>
                <a:close/>
              </a:path>
            </a:pathLst>
          </a:custGeom>
          <a:blipFill>
            <a:blip r:embed="rId3"/>
            <a:stretch>
              <a:fillRect/>
            </a:stretch>
          </a:blipFill>
        </p:spPr>
      </p:sp>
      <p:sp>
        <p:nvSpPr>
          <p:cNvPr id="4" name="Freeform 4"/>
          <p:cNvSpPr/>
          <p:nvPr/>
        </p:nvSpPr>
        <p:spPr>
          <a:xfrm rot="-10800000">
            <a:off x="0" y="-296812"/>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4"/>
                </a:ext>
              </a:extLst>
            </a:blip>
            <a:stretch>
              <a:fillRect/>
            </a:stretch>
          </a:blipFill>
        </p:spPr>
      </p:sp>
      <p:sp>
        <p:nvSpPr>
          <p:cNvPr id="5" name="Freeform 5"/>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5"/>
            <a:stretch>
              <a:fillRect/>
            </a:stretch>
          </a:blipFill>
        </p:spPr>
      </p:sp>
      <p:sp>
        <p:nvSpPr>
          <p:cNvPr id="6" name="TextBox 6"/>
          <p:cNvSpPr txBox="1"/>
          <p:nvPr/>
        </p:nvSpPr>
        <p:spPr>
          <a:xfrm>
            <a:off x="1317570" y="5583529"/>
            <a:ext cx="12690941" cy="3674771"/>
          </a:xfrm>
          <a:prstGeom prst="rect">
            <a:avLst/>
          </a:prstGeom>
        </p:spPr>
        <p:txBody>
          <a:bodyPr lIns="0" tIns="0" rIns="0" bIns="0" rtlCol="0" anchor="t">
            <a:spAutoFit/>
          </a:bodyPr>
          <a:lstStyle/>
          <a:p>
            <a:pPr algn="ctr">
              <a:lnSpc>
                <a:spcPts val="7140"/>
              </a:lnSpc>
            </a:pPr>
            <a:r>
              <a:rPr lang="en-US" sz="7438" spc="7">
                <a:solidFill>
                  <a:srgbClr val="000000"/>
                </a:solidFill>
                <a:latin typeface="Bookmania"/>
                <a:ea typeface="Bookmania"/>
                <a:cs typeface="Bookmania"/>
                <a:sym typeface="Bookmania"/>
              </a:rPr>
              <a:t>Why do you think the narrator said this, "I thought that perhaps I shouldn't have come"? What does she mean?</a:t>
            </a:r>
          </a:p>
        </p:txBody>
      </p:sp>
      <p:sp>
        <p:nvSpPr>
          <p:cNvPr id="7" name="Freeform 7"/>
          <p:cNvSpPr/>
          <p:nvPr/>
        </p:nvSpPr>
        <p:spPr>
          <a:xfrm>
            <a:off x="15250809" y="7628091"/>
            <a:ext cx="1702934" cy="1994652"/>
          </a:xfrm>
          <a:custGeom>
            <a:avLst/>
            <a:gdLst/>
            <a:ahLst/>
            <a:cxnLst/>
            <a:rect l="l" t="t" r="r" b="b"/>
            <a:pathLst>
              <a:path w="1702934" h="1994652">
                <a:moveTo>
                  <a:pt x="0" y="0"/>
                </a:moveTo>
                <a:lnTo>
                  <a:pt x="1702934" y="0"/>
                </a:lnTo>
                <a:lnTo>
                  <a:pt x="1702934" y="1994652"/>
                </a:lnTo>
                <a:lnTo>
                  <a:pt x="0" y="1994652"/>
                </a:lnTo>
                <a:lnTo>
                  <a:pt x="0" y="0"/>
                </a:lnTo>
                <a:close/>
              </a:path>
            </a:pathLst>
          </a:custGeom>
          <a:blipFill>
            <a:blip r:embed="rId6"/>
            <a:stretch>
              <a:fillRect/>
            </a:stretch>
          </a:blipFill>
        </p:spPr>
      </p:sp>
      <p:sp>
        <p:nvSpPr>
          <p:cNvPr id="8" name="Freeform 8">
            <a:hlinkClick r:id="rId7" action="ppaction://hlinksldjump"/>
          </p:cNvPr>
          <p:cNvSpPr/>
          <p:nvPr/>
        </p:nvSpPr>
        <p:spPr>
          <a:xfrm>
            <a:off x="15359811" y="4616267"/>
            <a:ext cx="1484930" cy="2381083"/>
          </a:xfrm>
          <a:custGeom>
            <a:avLst/>
            <a:gdLst/>
            <a:ahLst/>
            <a:cxnLst/>
            <a:rect l="l" t="t" r="r" b="b"/>
            <a:pathLst>
              <a:path w="1484930" h="2381083">
                <a:moveTo>
                  <a:pt x="0" y="0"/>
                </a:moveTo>
                <a:lnTo>
                  <a:pt x="1484930" y="0"/>
                </a:lnTo>
                <a:lnTo>
                  <a:pt x="1484930" y="2381083"/>
                </a:lnTo>
                <a:lnTo>
                  <a:pt x="0" y="2381083"/>
                </a:lnTo>
                <a:lnTo>
                  <a:pt x="0" y="0"/>
                </a:lnTo>
                <a:close/>
              </a:path>
            </a:pathLst>
          </a:custGeom>
          <a:blipFill>
            <a:blip>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222527" y="-7378261"/>
            <a:ext cx="28757014" cy="39191842"/>
          </a:xfrm>
          <a:custGeom>
            <a:avLst/>
            <a:gdLst/>
            <a:ahLst/>
            <a:cxnLst/>
            <a:rect l="l" t="t" r="r" b="b"/>
            <a:pathLst>
              <a:path w="28757014" h="39191842">
                <a:moveTo>
                  <a:pt x="0" y="0"/>
                </a:moveTo>
                <a:lnTo>
                  <a:pt x="28757014" y="0"/>
                </a:lnTo>
                <a:lnTo>
                  <a:pt x="28757014" y="39191842"/>
                </a:lnTo>
                <a:lnTo>
                  <a:pt x="0" y="39191842"/>
                </a:lnTo>
                <a:lnTo>
                  <a:pt x="0" y="0"/>
                </a:lnTo>
                <a:close/>
              </a:path>
            </a:pathLst>
          </a:custGeom>
          <a:blipFill>
            <a:blip r:embed="rId2"/>
            <a:stretch>
              <a:fillRect/>
            </a:stretch>
          </a:blipFill>
        </p:spPr>
      </p:sp>
      <p:sp>
        <p:nvSpPr>
          <p:cNvPr id="3" name="Freeform 3"/>
          <p:cNvSpPr/>
          <p:nvPr/>
        </p:nvSpPr>
        <p:spPr>
          <a:xfrm>
            <a:off x="-2559760" y="2057939"/>
            <a:ext cx="13224929" cy="10497287"/>
          </a:xfrm>
          <a:custGeom>
            <a:avLst/>
            <a:gdLst/>
            <a:ahLst/>
            <a:cxnLst/>
            <a:rect l="l" t="t" r="r" b="b"/>
            <a:pathLst>
              <a:path w="13224929" h="10497287">
                <a:moveTo>
                  <a:pt x="0" y="0"/>
                </a:moveTo>
                <a:lnTo>
                  <a:pt x="13224929" y="0"/>
                </a:lnTo>
                <a:lnTo>
                  <a:pt x="13224929" y="10497288"/>
                </a:lnTo>
                <a:lnTo>
                  <a:pt x="0" y="10497288"/>
                </a:lnTo>
                <a:lnTo>
                  <a:pt x="0" y="0"/>
                </a:lnTo>
                <a:close/>
              </a:path>
            </a:pathLst>
          </a:custGeom>
          <a:blipFill>
            <a:blip r:embed="rId3"/>
            <a:stretch>
              <a:fillRect/>
            </a:stretch>
          </a:blipFill>
        </p:spPr>
      </p:sp>
      <p:sp>
        <p:nvSpPr>
          <p:cNvPr id="4" name="TextBox 4"/>
          <p:cNvSpPr txBox="1"/>
          <p:nvPr/>
        </p:nvSpPr>
        <p:spPr>
          <a:xfrm>
            <a:off x="539950" y="5056814"/>
            <a:ext cx="7025508" cy="5230186"/>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He looked at me a long time without saying anything as if he couldn't believe I was there. I said Hello. He didn't answer.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27271562" cy="37358304"/>
          </a:xfrm>
          <a:custGeom>
            <a:avLst/>
            <a:gdLst/>
            <a:ahLst/>
            <a:cxnLst/>
            <a:rect l="l" t="t" r="r" b="b"/>
            <a:pathLst>
              <a:path w="27271562" h="37358304">
                <a:moveTo>
                  <a:pt x="0" y="0"/>
                </a:moveTo>
                <a:lnTo>
                  <a:pt x="27271562" y="0"/>
                </a:lnTo>
                <a:lnTo>
                  <a:pt x="27271562" y="37358304"/>
                </a:lnTo>
                <a:lnTo>
                  <a:pt x="0" y="37358304"/>
                </a:lnTo>
                <a:lnTo>
                  <a:pt x="0" y="0"/>
                </a:lnTo>
                <a:close/>
              </a:path>
            </a:pathLst>
          </a:custGeom>
          <a:blipFill>
            <a:blip r:embed="rId2"/>
            <a:stretch>
              <a:fillRect/>
            </a:stretch>
          </a:blipFill>
        </p:spPr>
      </p:sp>
      <p:sp>
        <p:nvSpPr>
          <p:cNvPr id="3" name="Freeform 3"/>
          <p:cNvSpPr/>
          <p:nvPr/>
        </p:nvSpPr>
        <p:spPr>
          <a:xfrm>
            <a:off x="8481149" y="-2387102"/>
            <a:ext cx="13224929" cy="10497287"/>
          </a:xfrm>
          <a:custGeom>
            <a:avLst/>
            <a:gdLst/>
            <a:ahLst/>
            <a:cxnLst/>
            <a:rect l="l" t="t" r="r" b="b"/>
            <a:pathLst>
              <a:path w="13224929" h="10497287">
                <a:moveTo>
                  <a:pt x="0" y="0"/>
                </a:moveTo>
                <a:lnTo>
                  <a:pt x="13224929" y="0"/>
                </a:lnTo>
                <a:lnTo>
                  <a:pt x="13224929" y="10497287"/>
                </a:lnTo>
                <a:lnTo>
                  <a:pt x="0" y="10497287"/>
                </a:lnTo>
                <a:lnTo>
                  <a:pt x="0" y="0"/>
                </a:lnTo>
                <a:close/>
              </a:path>
            </a:pathLst>
          </a:custGeom>
          <a:blipFill>
            <a:blip r:embed="rId3"/>
            <a:stretch>
              <a:fillRect/>
            </a:stretch>
          </a:blipFill>
        </p:spPr>
      </p:sp>
      <p:sp>
        <p:nvSpPr>
          <p:cNvPr id="4" name="TextBox 4"/>
          <p:cNvSpPr txBox="1"/>
          <p:nvPr/>
        </p:nvSpPr>
        <p:spPr>
          <a:xfrm>
            <a:off x="11262492" y="1944343"/>
            <a:ext cx="7025508" cy="1729622"/>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When he spoke, it was to say my name.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0"/>
            <a:ext cx="27271562" cy="37358304"/>
          </a:xfrm>
          <a:custGeom>
            <a:avLst/>
            <a:gdLst/>
            <a:ahLst/>
            <a:cxnLst/>
            <a:rect l="l" t="t" r="r" b="b"/>
            <a:pathLst>
              <a:path w="27271562" h="37358304">
                <a:moveTo>
                  <a:pt x="0" y="0"/>
                </a:moveTo>
                <a:lnTo>
                  <a:pt x="27271562" y="0"/>
                </a:lnTo>
                <a:lnTo>
                  <a:pt x="27271562" y="37358304"/>
                </a:lnTo>
                <a:lnTo>
                  <a:pt x="0" y="37358304"/>
                </a:lnTo>
                <a:lnTo>
                  <a:pt x="0" y="0"/>
                </a:lnTo>
                <a:close/>
              </a:path>
            </a:pathLst>
          </a:custGeom>
          <a:blipFill>
            <a:blip r:embed="rId2"/>
            <a:stretch>
              <a:fillRect/>
            </a:stretch>
          </a:blipFill>
        </p:spPr>
      </p:sp>
      <p:sp>
        <p:nvSpPr>
          <p:cNvPr id="3" name="Freeform 3"/>
          <p:cNvSpPr/>
          <p:nvPr/>
        </p:nvSpPr>
        <p:spPr>
          <a:xfrm>
            <a:off x="8522650" y="719647"/>
            <a:ext cx="13224929" cy="10497287"/>
          </a:xfrm>
          <a:custGeom>
            <a:avLst/>
            <a:gdLst/>
            <a:ahLst/>
            <a:cxnLst/>
            <a:rect l="l" t="t" r="r" b="b"/>
            <a:pathLst>
              <a:path w="13224929" h="10497287">
                <a:moveTo>
                  <a:pt x="0" y="0"/>
                </a:moveTo>
                <a:lnTo>
                  <a:pt x="13224929" y="0"/>
                </a:lnTo>
                <a:lnTo>
                  <a:pt x="13224929" y="10497288"/>
                </a:lnTo>
                <a:lnTo>
                  <a:pt x="0" y="10497288"/>
                </a:lnTo>
                <a:lnTo>
                  <a:pt x="0" y="0"/>
                </a:lnTo>
                <a:close/>
              </a:path>
            </a:pathLst>
          </a:custGeom>
          <a:blipFill>
            <a:blip r:embed="rId3"/>
            <a:stretch>
              <a:fillRect/>
            </a:stretch>
          </a:blipFill>
        </p:spPr>
      </p:sp>
      <p:sp>
        <p:nvSpPr>
          <p:cNvPr id="4" name="TextBox 4"/>
          <p:cNvSpPr txBox="1"/>
          <p:nvPr/>
        </p:nvSpPr>
        <p:spPr>
          <a:xfrm>
            <a:off x="10953214" y="4525335"/>
            <a:ext cx="7025508" cy="3479904"/>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Then he stepped aside, away from the doorway. I walked into the small bare anteroom,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531678" y="-3356663"/>
            <a:ext cx="13614433" cy="18649908"/>
          </a:xfrm>
          <a:custGeom>
            <a:avLst/>
            <a:gdLst/>
            <a:ahLst/>
            <a:cxnLst/>
            <a:rect l="l" t="t" r="r" b="b"/>
            <a:pathLst>
              <a:path w="13614433" h="18649908">
                <a:moveTo>
                  <a:pt x="0" y="0"/>
                </a:moveTo>
                <a:lnTo>
                  <a:pt x="13614433" y="0"/>
                </a:lnTo>
                <a:lnTo>
                  <a:pt x="13614433" y="18649908"/>
                </a:lnTo>
                <a:lnTo>
                  <a:pt x="0" y="18649908"/>
                </a:lnTo>
                <a:lnTo>
                  <a:pt x="0" y="0"/>
                </a:lnTo>
                <a:close/>
              </a:path>
            </a:pathLst>
          </a:custGeom>
          <a:blipFill>
            <a:blip r:embed="rId2"/>
            <a:stretch>
              <a:fillRect/>
            </a:stretch>
          </a:blipFill>
        </p:spPr>
      </p:sp>
      <p:sp>
        <p:nvSpPr>
          <p:cNvPr id="3" name="Freeform 3"/>
          <p:cNvSpPr/>
          <p:nvPr/>
        </p:nvSpPr>
        <p:spPr>
          <a:xfrm>
            <a:off x="8522650" y="-105144"/>
            <a:ext cx="13224929" cy="10497287"/>
          </a:xfrm>
          <a:custGeom>
            <a:avLst/>
            <a:gdLst/>
            <a:ahLst/>
            <a:cxnLst/>
            <a:rect l="l" t="t" r="r" b="b"/>
            <a:pathLst>
              <a:path w="13224929" h="10497287">
                <a:moveTo>
                  <a:pt x="0" y="0"/>
                </a:moveTo>
                <a:lnTo>
                  <a:pt x="13224929" y="0"/>
                </a:lnTo>
                <a:lnTo>
                  <a:pt x="13224929" y="10497288"/>
                </a:lnTo>
                <a:lnTo>
                  <a:pt x="0" y="10497288"/>
                </a:lnTo>
                <a:lnTo>
                  <a:pt x="0" y="0"/>
                </a:lnTo>
                <a:close/>
              </a:path>
            </a:pathLst>
          </a:custGeom>
          <a:blipFill>
            <a:blip r:embed="rId3"/>
            <a:stretch>
              <a:fillRect/>
            </a:stretch>
          </a:blipFill>
        </p:spPr>
      </p:sp>
      <p:sp>
        <p:nvSpPr>
          <p:cNvPr id="4" name="TextBox 4"/>
          <p:cNvSpPr txBox="1"/>
          <p:nvPr/>
        </p:nvSpPr>
        <p:spPr>
          <a:xfrm>
            <a:off x="10552249" y="3351161"/>
            <a:ext cx="7621451" cy="4355045"/>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I saw the tall wall mirror in the inner room facing the entranceway from the outer room and the apartment door.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99246" y="-8362908"/>
            <a:ext cx="13614433" cy="18649908"/>
          </a:xfrm>
          <a:custGeom>
            <a:avLst/>
            <a:gdLst/>
            <a:ahLst/>
            <a:cxnLst/>
            <a:rect l="l" t="t" r="r" b="b"/>
            <a:pathLst>
              <a:path w="13614433" h="18649908">
                <a:moveTo>
                  <a:pt x="0" y="0"/>
                </a:moveTo>
                <a:lnTo>
                  <a:pt x="13614433" y="0"/>
                </a:lnTo>
                <a:lnTo>
                  <a:pt x="13614433" y="18649908"/>
                </a:lnTo>
                <a:lnTo>
                  <a:pt x="0" y="18649908"/>
                </a:lnTo>
                <a:lnTo>
                  <a:pt x="0" y="0"/>
                </a:lnTo>
                <a:close/>
              </a:path>
            </a:pathLst>
          </a:custGeom>
          <a:blipFill>
            <a:blip r:embed="rId2"/>
            <a:stretch>
              <a:fillRect/>
            </a:stretch>
          </a:blipFill>
        </p:spPr>
      </p:sp>
      <p:sp>
        <p:nvSpPr>
          <p:cNvPr id="3" name="Freeform 3"/>
          <p:cNvSpPr/>
          <p:nvPr/>
        </p:nvSpPr>
        <p:spPr>
          <a:xfrm>
            <a:off x="10178047" y="0"/>
            <a:ext cx="13224929" cy="10497287"/>
          </a:xfrm>
          <a:custGeom>
            <a:avLst/>
            <a:gdLst/>
            <a:ahLst/>
            <a:cxnLst/>
            <a:rect l="l" t="t" r="r" b="b"/>
            <a:pathLst>
              <a:path w="13224929" h="10497287">
                <a:moveTo>
                  <a:pt x="0" y="0"/>
                </a:moveTo>
                <a:lnTo>
                  <a:pt x="13224929" y="0"/>
                </a:lnTo>
                <a:lnTo>
                  <a:pt x="13224929" y="10497287"/>
                </a:lnTo>
                <a:lnTo>
                  <a:pt x="0" y="10497287"/>
                </a:lnTo>
                <a:lnTo>
                  <a:pt x="0" y="0"/>
                </a:lnTo>
                <a:close/>
              </a:path>
            </a:pathLst>
          </a:custGeom>
          <a:blipFill>
            <a:blip r:embed="rId3"/>
            <a:stretch>
              <a:fillRect/>
            </a:stretch>
          </a:blipFill>
        </p:spPr>
      </p:sp>
      <p:sp>
        <p:nvSpPr>
          <p:cNvPr id="4" name="TextBox 4"/>
          <p:cNvSpPr txBox="1"/>
          <p:nvPr/>
        </p:nvSpPr>
        <p:spPr>
          <a:xfrm>
            <a:off x="12189514" y="2913590"/>
            <a:ext cx="6098486" cy="4355045"/>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I walked to the middle of the anteroom and stood there with my back towards him.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34244" y="755902"/>
            <a:ext cx="18622244" cy="18415218"/>
          </a:xfrm>
          <a:custGeom>
            <a:avLst/>
            <a:gdLst/>
            <a:ahLst/>
            <a:cxnLst/>
            <a:rect l="l" t="t" r="r" b="b"/>
            <a:pathLst>
              <a:path w="18622244" h="18415218">
                <a:moveTo>
                  <a:pt x="0" y="0"/>
                </a:moveTo>
                <a:lnTo>
                  <a:pt x="18622244" y="0"/>
                </a:lnTo>
                <a:lnTo>
                  <a:pt x="18622244" y="18415218"/>
                </a:lnTo>
                <a:lnTo>
                  <a:pt x="0" y="18415218"/>
                </a:lnTo>
                <a:lnTo>
                  <a:pt x="0" y="0"/>
                </a:lnTo>
                <a:close/>
              </a:path>
            </a:pathLst>
          </a:custGeom>
          <a:blipFill>
            <a:blip r:embed="rId2"/>
            <a:stretch>
              <a:fillRect b="-50650"/>
            </a:stretch>
          </a:blipFill>
        </p:spPr>
      </p:sp>
      <p:sp>
        <p:nvSpPr>
          <p:cNvPr id="3" name="Freeform 3"/>
          <p:cNvSpPr/>
          <p:nvPr/>
        </p:nvSpPr>
        <p:spPr>
          <a:xfrm flipV="1">
            <a:off x="-334244" y="0"/>
            <a:ext cx="18849543" cy="12582070"/>
          </a:xfrm>
          <a:custGeom>
            <a:avLst/>
            <a:gdLst/>
            <a:ahLst/>
            <a:cxnLst/>
            <a:rect l="l" t="t" r="r" b="b"/>
            <a:pathLst>
              <a:path w="18849543" h="12582070">
                <a:moveTo>
                  <a:pt x="0" y="12582070"/>
                </a:moveTo>
                <a:lnTo>
                  <a:pt x="18849543" y="12582070"/>
                </a:lnTo>
                <a:lnTo>
                  <a:pt x="18849543"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861578" y="679702"/>
            <a:ext cx="16230600" cy="2941409"/>
          </a:xfrm>
          <a:prstGeom prst="rect">
            <a:avLst/>
          </a:prstGeom>
        </p:spPr>
        <p:txBody>
          <a:bodyPr lIns="0" tIns="0" rIns="0" bIns="0" rtlCol="0" anchor="t">
            <a:spAutoFit/>
          </a:bodyPr>
          <a:lstStyle/>
          <a:p>
            <a:pPr algn="ctr">
              <a:lnSpc>
                <a:spcPts val="5875"/>
              </a:lnSpc>
            </a:pPr>
            <a:r>
              <a:rPr lang="en-US" sz="4196" b="1" spc="4">
                <a:solidFill>
                  <a:srgbClr val="000000"/>
                </a:solidFill>
                <a:latin typeface="Bookmania Bold"/>
                <a:ea typeface="Bookmania Bold"/>
                <a:cs typeface="Bookmania Bold"/>
                <a:sym typeface="Bookmania Bold"/>
              </a:rPr>
              <a:t>In the mirror I saw how slowly he shut the door after me, leaned back upon it as if he was very tired, slowly lifted his right hand to rub his forehead with his palm and sweep back his uncombed hair with his fingers. </a:t>
            </a:r>
          </a:p>
        </p:txBody>
      </p:sp>
      <p:sp>
        <p:nvSpPr>
          <p:cNvPr id="5" name="Freeform 5"/>
          <p:cNvSpPr/>
          <p:nvPr/>
        </p:nvSpPr>
        <p:spPr>
          <a:xfrm rot="-5400000">
            <a:off x="16323519" y="6558334"/>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9142372" y="-32664138"/>
            <a:ext cx="37430372" cy="51274483"/>
          </a:xfrm>
          <a:custGeom>
            <a:avLst/>
            <a:gdLst/>
            <a:ahLst/>
            <a:cxnLst/>
            <a:rect l="l" t="t" r="r" b="b"/>
            <a:pathLst>
              <a:path w="37430372" h="51274483">
                <a:moveTo>
                  <a:pt x="0" y="0"/>
                </a:moveTo>
                <a:lnTo>
                  <a:pt x="37430372" y="0"/>
                </a:lnTo>
                <a:lnTo>
                  <a:pt x="37430372" y="51274482"/>
                </a:lnTo>
                <a:lnTo>
                  <a:pt x="0" y="51274482"/>
                </a:lnTo>
                <a:lnTo>
                  <a:pt x="0" y="0"/>
                </a:lnTo>
                <a:close/>
              </a:path>
            </a:pathLst>
          </a:custGeom>
          <a:blipFill>
            <a:blip r:embed="rId2"/>
            <a:stretch>
              <a:fillRect/>
            </a:stretch>
          </a:blipFill>
        </p:spPr>
      </p:sp>
      <p:sp>
        <p:nvSpPr>
          <p:cNvPr id="3" name="Freeform 3"/>
          <p:cNvSpPr/>
          <p:nvPr/>
        </p:nvSpPr>
        <p:spPr>
          <a:xfrm flipV="1">
            <a:off x="-280771" y="0"/>
            <a:ext cx="18849543" cy="12582070"/>
          </a:xfrm>
          <a:custGeom>
            <a:avLst/>
            <a:gdLst/>
            <a:ahLst/>
            <a:cxnLst/>
            <a:rect l="l" t="t" r="r" b="b"/>
            <a:pathLst>
              <a:path w="18849543" h="12582070">
                <a:moveTo>
                  <a:pt x="0" y="12582070"/>
                </a:moveTo>
                <a:lnTo>
                  <a:pt x="18849542" y="12582070"/>
                </a:lnTo>
                <a:lnTo>
                  <a:pt x="18849542"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975227" y="923925"/>
            <a:ext cx="16230600" cy="1729622"/>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I turned around and faced him when I saw his hurt unguarded hopeless eyes.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9142372" y="-35445206"/>
            <a:ext cx="37430372" cy="51274483"/>
          </a:xfrm>
          <a:custGeom>
            <a:avLst/>
            <a:gdLst/>
            <a:ahLst/>
            <a:cxnLst/>
            <a:rect l="l" t="t" r="r" b="b"/>
            <a:pathLst>
              <a:path w="37430372" h="51274483">
                <a:moveTo>
                  <a:pt x="0" y="0"/>
                </a:moveTo>
                <a:lnTo>
                  <a:pt x="37430372" y="0"/>
                </a:lnTo>
                <a:lnTo>
                  <a:pt x="37430372" y="51274483"/>
                </a:lnTo>
                <a:lnTo>
                  <a:pt x="0" y="51274483"/>
                </a:lnTo>
                <a:lnTo>
                  <a:pt x="0" y="0"/>
                </a:lnTo>
                <a:close/>
              </a:path>
            </a:pathLst>
          </a:custGeom>
          <a:blipFill>
            <a:blip r:embed="rId2"/>
            <a:stretch>
              <a:fillRect/>
            </a:stretch>
          </a:blipFill>
        </p:spPr>
      </p:sp>
      <p:sp>
        <p:nvSpPr>
          <p:cNvPr id="3" name="Freeform 3"/>
          <p:cNvSpPr/>
          <p:nvPr/>
        </p:nvSpPr>
        <p:spPr>
          <a:xfrm flipV="1">
            <a:off x="-280771" y="0"/>
            <a:ext cx="18849543" cy="12582070"/>
          </a:xfrm>
          <a:custGeom>
            <a:avLst/>
            <a:gdLst/>
            <a:ahLst/>
            <a:cxnLst/>
            <a:rect l="l" t="t" r="r" b="b"/>
            <a:pathLst>
              <a:path w="18849543" h="12582070">
                <a:moveTo>
                  <a:pt x="0" y="12582070"/>
                </a:moveTo>
                <a:lnTo>
                  <a:pt x="18849542" y="12582070"/>
                </a:lnTo>
                <a:lnTo>
                  <a:pt x="18849542"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975227" y="923925"/>
            <a:ext cx="16230600" cy="1729622"/>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He pushed himself forward away from the door and walked towards me in the middle of the anteroom.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9142372" y="-35445206"/>
            <a:ext cx="37430372" cy="51274483"/>
          </a:xfrm>
          <a:custGeom>
            <a:avLst/>
            <a:gdLst/>
            <a:ahLst/>
            <a:cxnLst/>
            <a:rect l="l" t="t" r="r" b="b"/>
            <a:pathLst>
              <a:path w="37430372" h="51274483">
                <a:moveTo>
                  <a:pt x="0" y="0"/>
                </a:moveTo>
                <a:lnTo>
                  <a:pt x="37430372" y="0"/>
                </a:lnTo>
                <a:lnTo>
                  <a:pt x="37430372" y="51274483"/>
                </a:lnTo>
                <a:lnTo>
                  <a:pt x="0" y="51274483"/>
                </a:lnTo>
                <a:lnTo>
                  <a:pt x="0" y="0"/>
                </a:lnTo>
                <a:close/>
              </a:path>
            </a:pathLst>
          </a:custGeom>
          <a:blipFill>
            <a:blip r:embed="rId2"/>
            <a:stretch>
              <a:fillRect/>
            </a:stretch>
          </a:blipFill>
        </p:spPr>
      </p:sp>
      <p:sp>
        <p:nvSpPr>
          <p:cNvPr id="3" name="Freeform 3"/>
          <p:cNvSpPr/>
          <p:nvPr/>
        </p:nvSpPr>
        <p:spPr>
          <a:xfrm flipV="1">
            <a:off x="-910264" y="-284601"/>
            <a:ext cx="18849543" cy="12582070"/>
          </a:xfrm>
          <a:custGeom>
            <a:avLst/>
            <a:gdLst/>
            <a:ahLst/>
            <a:cxnLst/>
            <a:rect l="l" t="t" r="r" b="b"/>
            <a:pathLst>
              <a:path w="18849543" h="12582070">
                <a:moveTo>
                  <a:pt x="0" y="12582070"/>
                </a:moveTo>
                <a:lnTo>
                  <a:pt x="18849543" y="12582070"/>
                </a:lnTo>
                <a:lnTo>
                  <a:pt x="18849543"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142967" y="-284601"/>
            <a:ext cx="18446015" cy="14641524"/>
          </a:xfrm>
          <a:custGeom>
            <a:avLst/>
            <a:gdLst/>
            <a:ahLst/>
            <a:cxnLst/>
            <a:rect l="l" t="t" r="r" b="b"/>
            <a:pathLst>
              <a:path w="18446015" h="14641524">
                <a:moveTo>
                  <a:pt x="0" y="0"/>
                </a:moveTo>
                <a:lnTo>
                  <a:pt x="18446015" y="0"/>
                </a:lnTo>
                <a:lnTo>
                  <a:pt x="18446015" y="14641524"/>
                </a:lnTo>
                <a:lnTo>
                  <a:pt x="0" y="14641524"/>
                </a:lnTo>
                <a:lnTo>
                  <a:pt x="0" y="0"/>
                </a:lnTo>
                <a:close/>
              </a:path>
            </a:pathLst>
          </a:custGeom>
          <a:blipFill>
            <a:blip r:embed="rId4"/>
            <a:stretch>
              <a:fillRect/>
            </a:stretch>
          </a:blipFill>
        </p:spPr>
      </p:sp>
      <p:sp>
        <p:nvSpPr>
          <p:cNvPr id="5" name="Freeform 5"/>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5"/>
            <a:stretch>
              <a:fillRect/>
            </a:stretch>
          </a:blipFill>
        </p:spPr>
      </p:sp>
      <p:sp>
        <p:nvSpPr>
          <p:cNvPr id="6" name="TextBox 6"/>
          <p:cNvSpPr txBox="1"/>
          <p:nvPr/>
        </p:nvSpPr>
        <p:spPr>
          <a:xfrm>
            <a:off x="3663643" y="5035415"/>
            <a:ext cx="12445376" cy="4696207"/>
          </a:xfrm>
          <a:prstGeom prst="rect">
            <a:avLst/>
          </a:prstGeom>
        </p:spPr>
        <p:txBody>
          <a:bodyPr lIns="0" tIns="0" rIns="0" bIns="0" rtlCol="0" anchor="t">
            <a:spAutoFit/>
          </a:bodyPr>
          <a:lstStyle/>
          <a:p>
            <a:pPr algn="ctr">
              <a:lnSpc>
                <a:spcPts val="6109"/>
              </a:lnSpc>
            </a:pPr>
            <a:r>
              <a:rPr lang="en-US" sz="6364" spc="6">
                <a:solidFill>
                  <a:srgbClr val="000000"/>
                </a:solidFill>
                <a:latin typeface="Bookmania"/>
                <a:ea typeface="Bookmania"/>
                <a:cs typeface="Bookmania"/>
                <a:sym typeface="Bookmania"/>
              </a:rPr>
              <a:t>The mirror is one of the first things the narrator notices inside the apartment. If a mirror could reveal not your appearance but your emotions, what would it show about you?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48685" y="-1682107"/>
            <a:ext cx="18039315" cy="11969107"/>
          </a:xfrm>
          <a:custGeom>
            <a:avLst/>
            <a:gdLst/>
            <a:ahLst/>
            <a:cxnLst/>
            <a:rect l="l" t="t" r="r" b="b"/>
            <a:pathLst>
              <a:path w="18039315" h="11969107">
                <a:moveTo>
                  <a:pt x="0" y="0"/>
                </a:moveTo>
                <a:lnTo>
                  <a:pt x="18039315" y="0"/>
                </a:lnTo>
                <a:lnTo>
                  <a:pt x="18039315" y="11969107"/>
                </a:lnTo>
                <a:lnTo>
                  <a:pt x="0" y="11969107"/>
                </a:lnTo>
                <a:lnTo>
                  <a:pt x="0" y="0"/>
                </a:lnTo>
                <a:close/>
              </a:path>
            </a:pathLst>
          </a:custGeom>
          <a:blipFill>
            <a:blip r:embed="rId2"/>
            <a:stretch>
              <a:fillRect l="-1309" r="-1309" b="-111865"/>
            </a:stretch>
          </a:blipFill>
        </p:spPr>
      </p:sp>
      <p:grpSp>
        <p:nvGrpSpPr>
          <p:cNvPr id="3" name="Group 3"/>
          <p:cNvGrpSpPr/>
          <p:nvPr/>
        </p:nvGrpSpPr>
        <p:grpSpPr>
          <a:xfrm>
            <a:off x="-1006342" y="0"/>
            <a:ext cx="14152840" cy="10044794"/>
            <a:chOff x="0" y="0"/>
            <a:chExt cx="18870454" cy="13393059"/>
          </a:xfrm>
        </p:grpSpPr>
        <p:sp>
          <p:nvSpPr>
            <p:cNvPr id="4" name="Freeform 4"/>
            <p:cNvSpPr/>
            <p:nvPr/>
          </p:nvSpPr>
          <p:spPr>
            <a:xfrm>
              <a:off x="0" y="0"/>
              <a:ext cx="18870454" cy="13393059"/>
            </a:xfrm>
            <a:custGeom>
              <a:avLst/>
              <a:gdLst/>
              <a:ahLst/>
              <a:cxnLst/>
              <a:rect l="l" t="t" r="r" b="b"/>
              <a:pathLst>
                <a:path w="18870454" h="13393059">
                  <a:moveTo>
                    <a:pt x="0" y="0"/>
                  </a:moveTo>
                  <a:lnTo>
                    <a:pt x="18870454" y="0"/>
                  </a:lnTo>
                  <a:lnTo>
                    <a:pt x="18870454" y="13393059"/>
                  </a:lnTo>
                  <a:lnTo>
                    <a:pt x="0" y="13393059"/>
                  </a:lnTo>
                  <a:lnTo>
                    <a:pt x="0" y="0"/>
                  </a:lnTo>
                  <a:close/>
                </a:path>
              </a:pathLst>
            </a:custGeom>
            <a:blipFill>
              <a:blip r:embed="rId3"/>
              <a:stretch>
                <a:fillRect t="-5918" b="-5918"/>
              </a:stretch>
            </a:blipFill>
          </p:spPr>
        </p:sp>
        <p:sp>
          <p:nvSpPr>
            <p:cNvPr id="5" name="TextBox 5"/>
            <p:cNvSpPr txBox="1"/>
            <p:nvPr/>
          </p:nvSpPr>
          <p:spPr>
            <a:xfrm>
              <a:off x="4241058" y="5507031"/>
              <a:ext cx="10388338" cy="2321846"/>
            </a:xfrm>
            <a:prstGeom prst="rect">
              <a:avLst/>
            </a:prstGeom>
          </p:spPr>
          <p:txBody>
            <a:bodyPr lIns="0" tIns="0" rIns="0" bIns="0" rtlCol="0" anchor="t">
              <a:spAutoFit/>
            </a:bodyPr>
            <a:lstStyle/>
            <a:p>
              <a:pPr algn="ctr">
                <a:lnSpc>
                  <a:spcPts val="4685"/>
                </a:lnSpc>
              </a:pPr>
              <a:r>
                <a:rPr lang="en-US" sz="3346" b="1">
                  <a:solidFill>
                    <a:srgbClr val="231F20"/>
                  </a:solidFill>
                  <a:latin typeface="Bookmania Bold"/>
                  <a:ea typeface="Bookmania Bold"/>
                  <a:cs typeface="Bookmania Bold"/>
                  <a:sym typeface="Bookmania Bold"/>
                </a:rPr>
                <a:t> A concrete driveway leads beneath a porte-cochère, up beside the building, and disappears into the back. </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213696" y="-4402776"/>
            <a:ext cx="54723289" cy="75480399"/>
          </a:xfrm>
          <a:custGeom>
            <a:avLst/>
            <a:gdLst/>
            <a:ahLst/>
            <a:cxnLst/>
            <a:rect l="l" t="t" r="r" b="b"/>
            <a:pathLst>
              <a:path w="54723289" h="75480399">
                <a:moveTo>
                  <a:pt x="0" y="0"/>
                </a:moveTo>
                <a:lnTo>
                  <a:pt x="54723289" y="0"/>
                </a:lnTo>
                <a:lnTo>
                  <a:pt x="54723289" y="75480399"/>
                </a:lnTo>
                <a:lnTo>
                  <a:pt x="0" y="75480399"/>
                </a:lnTo>
                <a:lnTo>
                  <a:pt x="0" y="0"/>
                </a:lnTo>
                <a:close/>
              </a:path>
            </a:pathLst>
          </a:custGeom>
          <a:blipFill>
            <a:blip r:embed="rId2"/>
            <a:stretch>
              <a:fillRect/>
            </a:stretch>
          </a:blipFill>
        </p:spPr>
      </p:sp>
      <p:sp>
        <p:nvSpPr>
          <p:cNvPr id="3" name="Freeform 3"/>
          <p:cNvSpPr/>
          <p:nvPr/>
        </p:nvSpPr>
        <p:spPr>
          <a:xfrm>
            <a:off x="-4171849" y="-3005878"/>
            <a:ext cx="14131919" cy="11217210"/>
          </a:xfrm>
          <a:custGeom>
            <a:avLst/>
            <a:gdLst/>
            <a:ahLst/>
            <a:cxnLst/>
            <a:rect l="l" t="t" r="r" b="b"/>
            <a:pathLst>
              <a:path w="14131919" h="11217210">
                <a:moveTo>
                  <a:pt x="0" y="0"/>
                </a:moveTo>
                <a:lnTo>
                  <a:pt x="14131919" y="0"/>
                </a:lnTo>
                <a:lnTo>
                  <a:pt x="14131919" y="11217211"/>
                </a:lnTo>
                <a:lnTo>
                  <a:pt x="0" y="11217211"/>
                </a:lnTo>
                <a:lnTo>
                  <a:pt x="0" y="0"/>
                </a:lnTo>
                <a:close/>
              </a:path>
            </a:pathLst>
          </a:custGeom>
          <a:blipFill>
            <a:blip r:embed="rId3"/>
            <a:stretch>
              <a:fillRect/>
            </a:stretch>
          </a:blipFill>
        </p:spPr>
      </p:sp>
      <p:sp>
        <p:nvSpPr>
          <p:cNvPr id="4" name="TextBox 4"/>
          <p:cNvSpPr txBox="1"/>
          <p:nvPr/>
        </p:nvSpPr>
        <p:spPr>
          <a:xfrm>
            <a:off x="1028700" y="810388"/>
            <a:ext cx="6111220" cy="3479904"/>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As he passed me, he asked for my handbag and my yellow shawl.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2894343"/>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a:off x="-4987919" y="-465105"/>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3"/>
            <a:stretch>
              <a:fillRect/>
            </a:stretch>
          </a:blipFill>
        </p:spPr>
      </p:sp>
      <p:sp>
        <p:nvSpPr>
          <p:cNvPr id="4" name="TextBox 4"/>
          <p:cNvSpPr txBox="1"/>
          <p:nvPr/>
        </p:nvSpPr>
        <p:spPr>
          <a:xfrm>
            <a:off x="224457" y="1402691"/>
            <a:ext cx="6111220" cy="7855609"/>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I fell in step beside him and, as we walked to the living room, I slipped the shawl off my shoulders and listened and passed my bag and the shawl to him.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3467431" y="-1772057"/>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a:off x="-4987919" y="-465105"/>
            <a:ext cx="14131919" cy="11217210"/>
          </a:xfrm>
          <a:custGeom>
            <a:avLst/>
            <a:gdLst/>
            <a:ahLst/>
            <a:cxnLst/>
            <a:rect l="l" t="t" r="r" b="b"/>
            <a:pathLst>
              <a:path w="14131919" h="11217210">
                <a:moveTo>
                  <a:pt x="0" y="0"/>
                </a:moveTo>
                <a:lnTo>
                  <a:pt x="14131919" y="0"/>
                </a:lnTo>
                <a:lnTo>
                  <a:pt x="14131919" y="11217210"/>
                </a:lnTo>
                <a:lnTo>
                  <a:pt x="0" y="11217210"/>
                </a:lnTo>
                <a:lnTo>
                  <a:pt x="0" y="0"/>
                </a:lnTo>
                <a:close/>
              </a:path>
            </a:pathLst>
          </a:custGeom>
          <a:blipFill>
            <a:blip r:embed="rId3"/>
            <a:stretch>
              <a:fillRect/>
            </a:stretch>
          </a:blipFill>
        </p:spPr>
      </p:sp>
      <p:sp>
        <p:nvSpPr>
          <p:cNvPr id="4" name="TextBox 4"/>
          <p:cNvSpPr txBox="1"/>
          <p:nvPr/>
        </p:nvSpPr>
        <p:spPr>
          <a:xfrm>
            <a:off x="224457" y="1402691"/>
            <a:ext cx="6111220" cy="7855609"/>
          </a:xfrm>
          <a:prstGeom prst="rect">
            <a:avLst/>
          </a:prstGeom>
        </p:spPr>
        <p:txBody>
          <a:bodyPr lIns="0" tIns="0" rIns="0" bIns="0" rtlCol="0" anchor="t">
            <a:spAutoFit/>
          </a:bodyPr>
          <a:lstStyle/>
          <a:p>
            <a:pPr algn="ctr">
              <a:lnSpc>
                <a:spcPts val="6913"/>
              </a:lnSpc>
            </a:pPr>
            <a:r>
              <a:rPr lang="en-US" sz="4938" b="1" spc="4">
                <a:solidFill>
                  <a:srgbClr val="000000"/>
                </a:solidFill>
                <a:latin typeface="Bookmania Bold"/>
                <a:ea typeface="Bookmania Bold"/>
                <a:cs typeface="Bookmania Bold"/>
                <a:sym typeface="Bookmania Bold"/>
              </a:rPr>
              <a:t>I fell in step beside him and, as we walked to the living room, I slipped the shawl off my shoulders and listened and passed my bag and the shawl to him.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248262" y="-15389127"/>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a:off x="-280771" y="-1147535"/>
            <a:ext cx="18849543" cy="12582070"/>
          </a:xfrm>
          <a:custGeom>
            <a:avLst/>
            <a:gdLst/>
            <a:ahLst/>
            <a:cxnLst/>
            <a:rect l="l" t="t" r="r" b="b"/>
            <a:pathLst>
              <a:path w="18849543" h="12582070">
                <a:moveTo>
                  <a:pt x="0" y="0"/>
                </a:moveTo>
                <a:lnTo>
                  <a:pt x="18849542" y="0"/>
                </a:lnTo>
                <a:lnTo>
                  <a:pt x="18849542" y="12582070"/>
                </a:lnTo>
                <a:lnTo>
                  <a:pt x="0" y="1258207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7710812"/>
            <a:ext cx="16230600" cy="2252004"/>
          </a:xfrm>
          <a:prstGeom prst="rect">
            <a:avLst/>
          </a:prstGeom>
        </p:spPr>
        <p:txBody>
          <a:bodyPr lIns="0" tIns="0" rIns="0" bIns="0" rtlCol="0" anchor="t">
            <a:spAutoFit/>
          </a:bodyPr>
          <a:lstStyle/>
          <a:p>
            <a:pPr algn="ctr">
              <a:lnSpc>
                <a:spcPts val="6073"/>
              </a:lnSpc>
            </a:pPr>
            <a:r>
              <a:rPr lang="en-US" sz="4338" b="1" spc="4">
                <a:solidFill>
                  <a:srgbClr val="000000"/>
                </a:solidFill>
                <a:latin typeface="Bookmania Bold"/>
                <a:ea typeface="Bookmania Bold"/>
                <a:cs typeface="Bookmania Bold"/>
                <a:sym typeface="Bookmania Bold"/>
              </a:rPr>
              <a:t>We entered the living room. I saw in the looming mirror how he carried the shawl in one hand held stiffly up before him and the bag in the other which swung listless by his side.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248262" y="-15389127"/>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a:off x="-280771" y="-1147535"/>
            <a:ext cx="18849543" cy="12582070"/>
          </a:xfrm>
          <a:custGeom>
            <a:avLst/>
            <a:gdLst/>
            <a:ahLst/>
            <a:cxnLst/>
            <a:rect l="l" t="t" r="r" b="b"/>
            <a:pathLst>
              <a:path w="18849543" h="12582070">
                <a:moveTo>
                  <a:pt x="0" y="0"/>
                </a:moveTo>
                <a:lnTo>
                  <a:pt x="18849542" y="0"/>
                </a:lnTo>
                <a:lnTo>
                  <a:pt x="18849542" y="12582070"/>
                </a:lnTo>
                <a:lnTo>
                  <a:pt x="0" y="1258207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856198"/>
            <a:ext cx="16230600" cy="728004"/>
          </a:xfrm>
          <a:prstGeom prst="rect">
            <a:avLst/>
          </a:prstGeom>
        </p:spPr>
        <p:txBody>
          <a:bodyPr lIns="0" tIns="0" rIns="0" bIns="0" rtlCol="0" anchor="t">
            <a:spAutoFit/>
          </a:bodyPr>
          <a:lstStyle/>
          <a:p>
            <a:pPr algn="ctr">
              <a:lnSpc>
                <a:spcPts val="6073"/>
              </a:lnSpc>
            </a:pPr>
            <a:r>
              <a:rPr lang="en-US" sz="4338" b="1" spc="4">
                <a:solidFill>
                  <a:srgbClr val="000000"/>
                </a:solidFill>
                <a:latin typeface="Bookmania Bold"/>
                <a:ea typeface="Bookmania Bold"/>
                <a:cs typeface="Bookmania Bold"/>
                <a:sym typeface="Bookmania Bold"/>
              </a:rPr>
              <a:t>He stopped as soon as we crossed the doorway.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80771" y="-28819148"/>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flipV="1">
            <a:off x="-561543" y="0"/>
            <a:ext cx="18849543" cy="12582070"/>
          </a:xfrm>
          <a:custGeom>
            <a:avLst/>
            <a:gdLst/>
            <a:ahLst/>
            <a:cxnLst/>
            <a:rect l="l" t="t" r="r" b="b"/>
            <a:pathLst>
              <a:path w="18849543" h="12582070">
                <a:moveTo>
                  <a:pt x="0" y="12582070"/>
                </a:moveTo>
                <a:lnTo>
                  <a:pt x="18849543" y="12582070"/>
                </a:lnTo>
                <a:lnTo>
                  <a:pt x="18849543"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402795" y="952500"/>
            <a:ext cx="16230600" cy="1490004"/>
          </a:xfrm>
          <a:prstGeom prst="rect">
            <a:avLst/>
          </a:prstGeom>
        </p:spPr>
        <p:txBody>
          <a:bodyPr lIns="0" tIns="0" rIns="0" bIns="0" rtlCol="0" anchor="t">
            <a:spAutoFit/>
          </a:bodyPr>
          <a:lstStyle/>
          <a:p>
            <a:pPr algn="ctr">
              <a:lnSpc>
                <a:spcPts val="6073"/>
              </a:lnSpc>
            </a:pPr>
            <a:r>
              <a:rPr lang="en-US" sz="4338" b="1" spc="4">
                <a:solidFill>
                  <a:srgbClr val="000000"/>
                </a:solidFill>
                <a:latin typeface="Bookmania Bold"/>
                <a:ea typeface="Bookmania Bold"/>
                <a:cs typeface="Bookmania Bold"/>
                <a:sym typeface="Bookmania Bold"/>
              </a:rPr>
              <a:t>I walked on to the middle of the room and stood before the mirror with my back towards him.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31138539"/>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a:off x="-280771" y="-2295070"/>
            <a:ext cx="18849543" cy="12582070"/>
          </a:xfrm>
          <a:custGeom>
            <a:avLst/>
            <a:gdLst/>
            <a:ahLst/>
            <a:cxnLst/>
            <a:rect l="l" t="t" r="r" b="b"/>
            <a:pathLst>
              <a:path w="18849543" h="12582070">
                <a:moveTo>
                  <a:pt x="0" y="0"/>
                </a:moveTo>
                <a:lnTo>
                  <a:pt x="18849542" y="0"/>
                </a:lnTo>
                <a:lnTo>
                  <a:pt x="18849542" y="12582070"/>
                </a:lnTo>
                <a:lnTo>
                  <a:pt x="0" y="1258207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747929" y="7118930"/>
            <a:ext cx="16230600" cy="2766989"/>
          </a:xfrm>
          <a:prstGeom prst="rect">
            <a:avLst/>
          </a:prstGeom>
        </p:spPr>
        <p:txBody>
          <a:bodyPr lIns="0" tIns="0" rIns="0" bIns="0" rtlCol="0" anchor="t">
            <a:spAutoFit/>
          </a:bodyPr>
          <a:lstStyle/>
          <a:p>
            <a:pPr algn="ctr">
              <a:lnSpc>
                <a:spcPts val="5513"/>
              </a:lnSpc>
            </a:pPr>
            <a:r>
              <a:rPr lang="en-US" sz="3938" b="1" spc="3">
                <a:solidFill>
                  <a:srgbClr val="000000"/>
                </a:solidFill>
                <a:latin typeface="Bookmania Bold"/>
                <a:ea typeface="Bookmania Bold"/>
                <a:cs typeface="Bookmania Bold"/>
                <a:sym typeface="Bookmania Bold"/>
              </a:rPr>
              <a:t>In the mirror I saw him place the bag on top of a wall table beside the doorway and then raise his arms and very carefully drape the shawl so it wouldn't rumple over the topmost arm of the coatstand to one side of the doorway beside the wall table.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29033" y="-31400406"/>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flipV="1">
            <a:off x="-280771" y="-47625"/>
            <a:ext cx="18849543" cy="12582070"/>
          </a:xfrm>
          <a:custGeom>
            <a:avLst/>
            <a:gdLst/>
            <a:ahLst/>
            <a:cxnLst/>
            <a:rect l="l" t="t" r="r" b="b"/>
            <a:pathLst>
              <a:path w="18849543" h="12582070">
                <a:moveTo>
                  <a:pt x="0" y="12582070"/>
                </a:moveTo>
                <a:lnTo>
                  <a:pt x="18849542" y="12582070"/>
                </a:lnTo>
                <a:lnTo>
                  <a:pt x="18849542" y="0"/>
                </a:lnTo>
                <a:lnTo>
                  <a:pt x="0" y="0"/>
                </a:lnTo>
                <a:lnTo>
                  <a:pt x="0" y="1258207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319920"/>
            <a:ext cx="16230600" cy="2171359"/>
          </a:xfrm>
          <a:prstGeom prst="rect">
            <a:avLst/>
          </a:prstGeom>
        </p:spPr>
        <p:txBody>
          <a:bodyPr lIns="0" tIns="0" rIns="0" bIns="0" rtlCol="0" anchor="t">
            <a:spAutoFit/>
          </a:bodyPr>
          <a:lstStyle/>
          <a:p>
            <a:pPr algn="ctr">
              <a:lnSpc>
                <a:spcPts val="5793"/>
              </a:lnSpc>
            </a:pPr>
            <a:r>
              <a:rPr lang="en-US" sz="4138" b="1" spc="4">
                <a:solidFill>
                  <a:srgbClr val="000000"/>
                </a:solidFill>
                <a:latin typeface="Bookmania Bold"/>
                <a:ea typeface="Bookmania Bold"/>
                <a:cs typeface="Bookmania Bold"/>
                <a:sym typeface="Bookmania Bold"/>
              </a:rPr>
              <a:t>I turned around and faced him as he walked towards me in the middle of the long room. He stood before the mirror, and asked me to sit down.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4529033" y="-31400406"/>
            <a:ext cx="32817033" cy="45264873"/>
          </a:xfrm>
          <a:custGeom>
            <a:avLst/>
            <a:gdLst/>
            <a:ahLst/>
            <a:cxnLst/>
            <a:rect l="l" t="t" r="r" b="b"/>
            <a:pathLst>
              <a:path w="32817033" h="45264873">
                <a:moveTo>
                  <a:pt x="0" y="0"/>
                </a:moveTo>
                <a:lnTo>
                  <a:pt x="32817033" y="0"/>
                </a:lnTo>
                <a:lnTo>
                  <a:pt x="32817033" y="45264873"/>
                </a:lnTo>
                <a:lnTo>
                  <a:pt x="0" y="45264873"/>
                </a:lnTo>
                <a:lnTo>
                  <a:pt x="0" y="0"/>
                </a:lnTo>
                <a:close/>
              </a:path>
            </a:pathLst>
          </a:custGeom>
          <a:blipFill>
            <a:blip r:embed="rId2"/>
            <a:stretch>
              <a:fillRect/>
            </a:stretch>
          </a:blipFill>
        </p:spPr>
      </p:sp>
      <p:sp>
        <p:nvSpPr>
          <p:cNvPr id="3" name="Freeform 3"/>
          <p:cNvSpPr/>
          <p:nvPr/>
        </p:nvSpPr>
        <p:spPr>
          <a:xfrm>
            <a:off x="-561543" y="-2295070"/>
            <a:ext cx="18849543" cy="12582070"/>
          </a:xfrm>
          <a:custGeom>
            <a:avLst/>
            <a:gdLst/>
            <a:ahLst/>
            <a:cxnLst/>
            <a:rect l="l" t="t" r="r" b="b"/>
            <a:pathLst>
              <a:path w="18849543" h="12582070">
                <a:moveTo>
                  <a:pt x="0" y="0"/>
                </a:moveTo>
                <a:lnTo>
                  <a:pt x="18849543" y="0"/>
                </a:lnTo>
                <a:lnTo>
                  <a:pt x="18849543" y="12582070"/>
                </a:lnTo>
                <a:lnTo>
                  <a:pt x="0" y="12582070"/>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028700" y="8553791"/>
            <a:ext cx="16230600" cy="704509"/>
          </a:xfrm>
          <a:prstGeom prst="rect">
            <a:avLst/>
          </a:prstGeom>
        </p:spPr>
        <p:txBody>
          <a:bodyPr lIns="0" tIns="0" rIns="0" bIns="0" rtlCol="0" anchor="t">
            <a:spAutoFit/>
          </a:bodyPr>
          <a:lstStyle/>
          <a:p>
            <a:pPr algn="ctr">
              <a:lnSpc>
                <a:spcPts val="5793"/>
              </a:lnSpc>
            </a:pPr>
            <a:r>
              <a:rPr lang="en-US" sz="4138" b="1" spc="4">
                <a:solidFill>
                  <a:srgbClr val="000000"/>
                </a:solidFill>
                <a:latin typeface="Bookmania Bold"/>
                <a:ea typeface="Bookmania Bold"/>
                <a:cs typeface="Bookmania Bold"/>
                <a:sym typeface="Bookmania Bold"/>
              </a:rPr>
              <a:t>I sat down and told him that I couldn't stay very long.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60244" y="-1582187"/>
            <a:ext cx="26301718" cy="39183193"/>
          </a:xfrm>
          <a:custGeom>
            <a:avLst/>
            <a:gdLst/>
            <a:ahLst/>
            <a:cxnLst/>
            <a:rect l="l" t="t" r="r" b="b"/>
            <a:pathLst>
              <a:path w="26301718" h="39183193">
                <a:moveTo>
                  <a:pt x="0" y="0"/>
                </a:moveTo>
                <a:lnTo>
                  <a:pt x="26301718" y="0"/>
                </a:lnTo>
                <a:lnTo>
                  <a:pt x="26301718" y="39183193"/>
                </a:lnTo>
                <a:lnTo>
                  <a:pt x="0" y="39183193"/>
                </a:lnTo>
                <a:lnTo>
                  <a:pt x="0" y="0"/>
                </a:lnTo>
                <a:close/>
              </a:path>
            </a:pathLst>
          </a:custGeom>
          <a:blipFill>
            <a:blip r:embed="rId2"/>
            <a:stretch>
              <a:fillRect/>
            </a:stretch>
          </a:blipFill>
        </p:spPr>
      </p:sp>
      <p:sp>
        <p:nvSpPr>
          <p:cNvPr id="3" name="Freeform 3"/>
          <p:cNvSpPr/>
          <p:nvPr/>
        </p:nvSpPr>
        <p:spPr>
          <a:xfrm rot="-5400000">
            <a:off x="-8620886"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3226969" y="2186158"/>
            <a:ext cx="4446598" cy="5838484"/>
          </a:xfrm>
          <a:prstGeom prst="rect">
            <a:avLst/>
          </a:prstGeom>
        </p:spPr>
        <p:txBody>
          <a:bodyPr lIns="0" tIns="0" rIns="0" bIns="0" rtlCol="0" anchor="t">
            <a:spAutoFit/>
          </a:bodyPr>
          <a:lstStyle/>
          <a:p>
            <a:pPr algn="ctr">
              <a:lnSpc>
                <a:spcPts val="5793"/>
              </a:lnSpc>
            </a:pPr>
            <a:r>
              <a:rPr lang="en-US" sz="4138" b="1" spc="4">
                <a:solidFill>
                  <a:srgbClr val="000000"/>
                </a:solidFill>
                <a:latin typeface="Bookmania Bold"/>
                <a:ea typeface="Bookmania Bold"/>
                <a:cs typeface="Bookmania Bold"/>
                <a:sym typeface="Bookmania Bold"/>
              </a:rPr>
              <a:t>He stood before me, behind him loomed the mirror. In the mirror shore him I could see the reflection of my yellow shawl.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48685" y="-1682107"/>
            <a:ext cx="18039315" cy="11969107"/>
          </a:xfrm>
          <a:custGeom>
            <a:avLst/>
            <a:gdLst/>
            <a:ahLst/>
            <a:cxnLst/>
            <a:rect l="l" t="t" r="r" b="b"/>
            <a:pathLst>
              <a:path w="18039315" h="11969107">
                <a:moveTo>
                  <a:pt x="0" y="0"/>
                </a:moveTo>
                <a:lnTo>
                  <a:pt x="18039315" y="0"/>
                </a:lnTo>
                <a:lnTo>
                  <a:pt x="18039315" y="11969107"/>
                </a:lnTo>
                <a:lnTo>
                  <a:pt x="0" y="11969107"/>
                </a:lnTo>
                <a:lnTo>
                  <a:pt x="0" y="0"/>
                </a:lnTo>
                <a:close/>
              </a:path>
            </a:pathLst>
          </a:custGeom>
          <a:blipFill>
            <a:blip r:embed="rId2"/>
            <a:stretch>
              <a:fillRect l="-1309" r="-1309" b="-111865"/>
            </a:stretch>
          </a:blipFill>
        </p:spPr>
      </p:sp>
      <p:grpSp>
        <p:nvGrpSpPr>
          <p:cNvPr id="3" name="Group 3"/>
          <p:cNvGrpSpPr/>
          <p:nvPr/>
        </p:nvGrpSpPr>
        <p:grpSpPr>
          <a:xfrm>
            <a:off x="3106460" y="121103"/>
            <a:ext cx="14152840" cy="10044794"/>
            <a:chOff x="0" y="0"/>
            <a:chExt cx="18870454" cy="13393059"/>
          </a:xfrm>
        </p:grpSpPr>
        <p:sp>
          <p:nvSpPr>
            <p:cNvPr id="4" name="Freeform 4"/>
            <p:cNvSpPr/>
            <p:nvPr/>
          </p:nvSpPr>
          <p:spPr>
            <a:xfrm>
              <a:off x="0" y="0"/>
              <a:ext cx="18870454" cy="13393059"/>
            </a:xfrm>
            <a:custGeom>
              <a:avLst/>
              <a:gdLst/>
              <a:ahLst/>
              <a:cxnLst/>
              <a:rect l="l" t="t" r="r" b="b"/>
              <a:pathLst>
                <a:path w="18870454" h="13393059">
                  <a:moveTo>
                    <a:pt x="0" y="0"/>
                  </a:moveTo>
                  <a:lnTo>
                    <a:pt x="18870454" y="0"/>
                  </a:lnTo>
                  <a:lnTo>
                    <a:pt x="18870454" y="13393059"/>
                  </a:lnTo>
                  <a:lnTo>
                    <a:pt x="0" y="13393059"/>
                  </a:lnTo>
                  <a:lnTo>
                    <a:pt x="0" y="0"/>
                  </a:lnTo>
                  <a:close/>
                </a:path>
              </a:pathLst>
            </a:custGeom>
            <a:blipFill>
              <a:blip r:embed="rId3"/>
              <a:stretch>
                <a:fillRect t="-5918" b="-5918"/>
              </a:stretch>
            </a:blipFill>
          </p:spPr>
        </p:sp>
        <p:sp>
          <p:nvSpPr>
            <p:cNvPr id="5" name="TextBox 5"/>
            <p:cNvSpPr txBox="1"/>
            <p:nvPr/>
          </p:nvSpPr>
          <p:spPr>
            <a:xfrm>
              <a:off x="4241058" y="5507031"/>
              <a:ext cx="10388338" cy="2321846"/>
            </a:xfrm>
            <a:prstGeom prst="rect">
              <a:avLst/>
            </a:prstGeom>
          </p:spPr>
          <p:txBody>
            <a:bodyPr lIns="0" tIns="0" rIns="0" bIns="0" rtlCol="0" anchor="t">
              <a:spAutoFit/>
            </a:bodyPr>
            <a:lstStyle/>
            <a:p>
              <a:pPr algn="ctr">
                <a:lnSpc>
                  <a:spcPts val="4685"/>
                </a:lnSpc>
              </a:pPr>
              <a:r>
                <a:rPr lang="en-US" sz="3346" b="1">
                  <a:solidFill>
                    <a:srgbClr val="231F20"/>
                  </a:solidFill>
                  <a:latin typeface="Bookmania Bold"/>
                  <a:ea typeface="Bookmania Bold"/>
                  <a:cs typeface="Bookmania Bold"/>
                  <a:sym typeface="Bookmania Bold"/>
                </a:rPr>
                <a:t>I saw two entrances, a wider side entrance and a front one. I used the front entrance. </a:t>
              </a:r>
            </a:p>
          </p:txBody>
        </p:sp>
      </p:grpSp>
      <p:sp>
        <p:nvSpPr>
          <p:cNvPr id="6" name="Freeform 6"/>
          <p:cNvSpPr/>
          <p:nvPr/>
        </p:nvSpPr>
        <p:spPr>
          <a:xfrm>
            <a:off x="16323519" y="4555128"/>
            <a:ext cx="1871561" cy="1176744"/>
          </a:xfrm>
          <a:custGeom>
            <a:avLst/>
            <a:gdLst/>
            <a:ahLst/>
            <a:cxnLst/>
            <a:rect l="l" t="t" r="r" b="b"/>
            <a:pathLst>
              <a:path w="1871561" h="1176744">
                <a:moveTo>
                  <a:pt x="0" y="0"/>
                </a:moveTo>
                <a:lnTo>
                  <a:pt x="1871562" y="0"/>
                </a:lnTo>
                <a:lnTo>
                  <a:pt x="1871562" y="1176744"/>
                </a:lnTo>
                <a:lnTo>
                  <a:pt x="0" y="1176744"/>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60244" y="-1582187"/>
            <a:ext cx="26301718" cy="39183193"/>
          </a:xfrm>
          <a:custGeom>
            <a:avLst/>
            <a:gdLst/>
            <a:ahLst/>
            <a:cxnLst/>
            <a:rect l="l" t="t" r="r" b="b"/>
            <a:pathLst>
              <a:path w="26301718" h="39183193">
                <a:moveTo>
                  <a:pt x="0" y="0"/>
                </a:moveTo>
                <a:lnTo>
                  <a:pt x="26301718" y="0"/>
                </a:lnTo>
                <a:lnTo>
                  <a:pt x="26301718" y="39183193"/>
                </a:lnTo>
                <a:lnTo>
                  <a:pt x="0" y="39183193"/>
                </a:lnTo>
                <a:lnTo>
                  <a:pt x="0" y="0"/>
                </a:lnTo>
                <a:close/>
              </a:path>
            </a:pathLst>
          </a:custGeom>
          <a:blipFill>
            <a:blip r:embed="rId2"/>
            <a:stretch>
              <a:fillRect/>
            </a:stretch>
          </a:blipFill>
        </p:spPr>
      </p:sp>
      <p:sp>
        <p:nvSpPr>
          <p:cNvPr id="3" name="Freeform 3"/>
          <p:cNvSpPr/>
          <p:nvPr/>
        </p:nvSpPr>
        <p:spPr>
          <a:xfrm rot="-5400000">
            <a:off x="-21660047" y="-13922576"/>
            <a:ext cx="47913700" cy="31982395"/>
          </a:xfrm>
          <a:custGeom>
            <a:avLst/>
            <a:gdLst/>
            <a:ahLst/>
            <a:cxnLst/>
            <a:rect l="l" t="t" r="r" b="b"/>
            <a:pathLst>
              <a:path w="47913700" h="31982395">
                <a:moveTo>
                  <a:pt x="0" y="0"/>
                </a:moveTo>
                <a:lnTo>
                  <a:pt x="47913700" y="0"/>
                </a:lnTo>
                <a:lnTo>
                  <a:pt x="47913700" y="31982395"/>
                </a:lnTo>
                <a:lnTo>
                  <a:pt x="0" y="31982395"/>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790615" y="4386433"/>
            <a:ext cx="4446598" cy="1437934"/>
          </a:xfrm>
          <a:prstGeom prst="rect">
            <a:avLst/>
          </a:prstGeom>
        </p:spPr>
        <p:txBody>
          <a:bodyPr lIns="0" tIns="0" rIns="0" bIns="0" rtlCol="0" anchor="t">
            <a:spAutoFit/>
          </a:bodyPr>
          <a:lstStyle/>
          <a:p>
            <a:pPr algn="ctr">
              <a:lnSpc>
                <a:spcPts val="5793"/>
              </a:lnSpc>
            </a:pPr>
            <a:r>
              <a:rPr lang="en-US" sz="4138" b="1" spc="4">
                <a:solidFill>
                  <a:srgbClr val="000000"/>
                </a:solidFill>
                <a:latin typeface="Bookmania Bold"/>
                <a:ea typeface="Bookmania Bold"/>
                <a:cs typeface="Bookmania Bold"/>
                <a:sym typeface="Bookmania Bold"/>
              </a:rPr>
              <a:t>“Yes, of course," he said.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360244" y="-1582187"/>
            <a:ext cx="26301718" cy="39183193"/>
          </a:xfrm>
          <a:custGeom>
            <a:avLst/>
            <a:gdLst/>
            <a:ahLst/>
            <a:cxnLst/>
            <a:rect l="l" t="t" r="r" b="b"/>
            <a:pathLst>
              <a:path w="26301718" h="39183193">
                <a:moveTo>
                  <a:pt x="0" y="0"/>
                </a:moveTo>
                <a:lnTo>
                  <a:pt x="26301718" y="0"/>
                </a:lnTo>
                <a:lnTo>
                  <a:pt x="26301718" y="39183193"/>
                </a:lnTo>
                <a:lnTo>
                  <a:pt x="0" y="39183193"/>
                </a:lnTo>
                <a:lnTo>
                  <a:pt x="0" y="0"/>
                </a:lnTo>
                <a:close/>
              </a:path>
            </a:pathLst>
          </a:custGeom>
          <a:blipFill>
            <a:blip r:embed="rId2"/>
            <a:stretch>
              <a:fillRect/>
            </a:stretch>
          </a:blipFill>
        </p:spPr>
      </p:sp>
      <p:sp>
        <p:nvSpPr>
          <p:cNvPr id="3" name="Freeform 3"/>
          <p:cNvSpPr/>
          <p:nvPr/>
        </p:nvSpPr>
        <p:spPr>
          <a:xfrm rot="-5400000">
            <a:off x="-21602897" y="-12199754"/>
            <a:ext cx="47913700" cy="31982395"/>
          </a:xfrm>
          <a:custGeom>
            <a:avLst/>
            <a:gdLst/>
            <a:ahLst/>
            <a:cxnLst/>
            <a:rect l="l" t="t" r="r" b="b"/>
            <a:pathLst>
              <a:path w="47913700" h="31982395">
                <a:moveTo>
                  <a:pt x="0" y="0"/>
                </a:moveTo>
                <a:lnTo>
                  <a:pt x="47913700" y="0"/>
                </a:lnTo>
                <a:lnTo>
                  <a:pt x="47913700" y="31982395"/>
                </a:lnTo>
                <a:lnTo>
                  <a:pt x="0" y="31982395"/>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5" name="TextBox 5"/>
          <p:cNvSpPr txBox="1"/>
          <p:nvPr/>
        </p:nvSpPr>
        <p:spPr>
          <a:xfrm>
            <a:off x="8400493" y="5535437"/>
            <a:ext cx="9530741" cy="4090236"/>
          </a:xfrm>
          <a:prstGeom prst="rect">
            <a:avLst/>
          </a:prstGeom>
        </p:spPr>
        <p:txBody>
          <a:bodyPr lIns="0" tIns="0" rIns="0" bIns="0" rtlCol="0" anchor="t">
            <a:spAutoFit/>
          </a:bodyPr>
          <a:lstStyle/>
          <a:p>
            <a:pPr algn="r">
              <a:lnSpc>
                <a:spcPts val="6388"/>
              </a:lnSpc>
            </a:pPr>
            <a:r>
              <a:rPr lang="en-US" sz="6654" spc="6">
                <a:solidFill>
                  <a:srgbClr val="000000"/>
                </a:solidFill>
                <a:latin typeface="Bookmania"/>
                <a:ea typeface="Bookmania"/>
                <a:cs typeface="Bookmania"/>
                <a:sym typeface="Bookmania"/>
              </a:rPr>
              <a:t>If you were the man, how might you feel hearing “I couldn’t stay very long” after waiting for someone’s visit?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2122159" y="-1582187"/>
            <a:ext cx="26301718" cy="39183193"/>
          </a:xfrm>
          <a:custGeom>
            <a:avLst/>
            <a:gdLst/>
            <a:ahLst/>
            <a:cxnLst/>
            <a:rect l="l" t="t" r="r" b="b"/>
            <a:pathLst>
              <a:path w="26301718" h="39183193">
                <a:moveTo>
                  <a:pt x="0" y="0"/>
                </a:moveTo>
                <a:lnTo>
                  <a:pt x="26301718" y="0"/>
                </a:lnTo>
                <a:lnTo>
                  <a:pt x="26301718" y="39183193"/>
                </a:lnTo>
                <a:lnTo>
                  <a:pt x="0" y="39183193"/>
                </a:lnTo>
                <a:lnTo>
                  <a:pt x="0" y="0"/>
                </a:lnTo>
                <a:close/>
              </a:path>
            </a:pathLst>
          </a:custGeom>
          <a:blipFill>
            <a:blip r:embed="rId2"/>
            <a:stretch>
              <a:fillRect/>
            </a:stretch>
          </a:blipFill>
        </p:spPr>
      </p:sp>
      <p:sp>
        <p:nvSpPr>
          <p:cNvPr id="3" name="Freeform 3"/>
          <p:cNvSpPr/>
          <p:nvPr/>
        </p:nvSpPr>
        <p:spPr>
          <a:xfrm rot="-5400000">
            <a:off x="-8620886"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3157352" y="1309521"/>
            <a:ext cx="4446598" cy="8159410"/>
          </a:xfrm>
          <a:prstGeom prst="rect">
            <a:avLst/>
          </a:prstGeom>
        </p:spPr>
        <p:txBody>
          <a:bodyPr lIns="0" tIns="0" rIns="0" bIns="0" rtlCol="0" anchor="t">
            <a:spAutoFit/>
          </a:bodyPr>
          <a:lstStyle/>
          <a:p>
            <a:pPr algn="ctr">
              <a:lnSpc>
                <a:spcPts val="6493"/>
              </a:lnSpc>
            </a:pPr>
            <a:r>
              <a:rPr lang="en-US" sz="4638" b="1" spc="4">
                <a:solidFill>
                  <a:srgbClr val="000000"/>
                </a:solidFill>
                <a:latin typeface="Bookmania Bold"/>
                <a:ea typeface="Bookmania Bold"/>
                <a:cs typeface="Bookmania Bold"/>
                <a:sym typeface="Bookmania Bold"/>
              </a:rPr>
              <a:t>Then he began to speak, he walked as he talked, his words sprang from his mouth like birds. He swung his arms; they beat like wings.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713724" y="-14448096"/>
            <a:ext cx="26301718" cy="39183193"/>
          </a:xfrm>
          <a:custGeom>
            <a:avLst/>
            <a:gdLst/>
            <a:ahLst/>
            <a:cxnLst/>
            <a:rect l="l" t="t" r="r" b="b"/>
            <a:pathLst>
              <a:path w="26301718" h="39183193">
                <a:moveTo>
                  <a:pt x="0" y="0"/>
                </a:moveTo>
                <a:lnTo>
                  <a:pt x="26301718" y="0"/>
                </a:lnTo>
                <a:lnTo>
                  <a:pt x="26301718" y="39183192"/>
                </a:lnTo>
                <a:lnTo>
                  <a:pt x="0" y="39183192"/>
                </a:lnTo>
                <a:lnTo>
                  <a:pt x="0" y="0"/>
                </a:lnTo>
                <a:close/>
              </a:path>
            </a:pathLst>
          </a:custGeom>
          <a:blipFill>
            <a:blip r:embed="rId2"/>
            <a:stretch>
              <a:fillRect/>
            </a:stretch>
          </a:blipFill>
        </p:spPr>
      </p:sp>
      <p:sp>
        <p:nvSpPr>
          <p:cNvPr id="3" name="Freeform 3"/>
          <p:cNvSpPr/>
          <p:nvPr/>
        </p:nvSpPr>
        <p:spPr>
          <a:xfrm rot="-5400000">
            <a:off x="-8573261"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3157352" y="1309521"/>
            <a:ext cx="4446598" cy="6521110"/>
          </a:xfrm>
          <a:prstGeom prst="rect">
            <a:avLst/>
          </a:prstGeom>
        </p:spPr>
        <p:txBody>
          <a:bodyPr lIns="0" tIns="0" rIns="0" bIns="0" rtlCol="0" anchor="t">
            <a:spAutoFit/>
          </a:bodyPr>
          <a:lstStyle/>
          <a:p>
            <a:pPr algn="ctr">
              <a:lnSpc>
                <a:spcPts val="6493"/>
              </a:lnSpc>
            </a:pPr>
            <a:r>
              <a:rPr lang="en-US" sz="4638" b="1" spc="4">
                <a:solidFill>
                  <a:srgbClr val="000000"/>
                </a:solidFill>
                <a:latin typeface="Bookmania Bold"/>
                <a:ea typeface="Bookmania Bold"/>
                <a:cs typeface="Bookmania Bold"/>
                <a:sym typeface="Bookmania Bold"/>
              </a:rPr>
              <a:t>He paced up and down the long room from the window to the back room door and I followed him with my eyes.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713724" y="-14448096"/>
            <a:ext cx="26301718" cy="39183193"/>
          </a:xfrm>
          <a:custGeom>
            <a:avLst/>
            <a:gdLst/>
            <a:ahLst/>
            <a:cxnLst/>
            <a:rect l="l" t="t" r="r" b="b"/>
            <a:pathLst>
              <a:path w="26301718" h="39183193">
                <a:moveTo>
                  <a:pt x="0" y="0"/>
                </a:moveTo>
                <a:lnTo>
                  <a:pt x="26301718" y="0"/>
                </a:lnTo>
                <a:lnTo>
                  <a:pt x="26301718" y="39183192"/>
                </a:lnTo>
                <a:lnTo>
                  <a:pt x="0" y="39183192"/>
                </a:lnTo>
                <a:lnTo>
                  <a:pt x="0" y="0"/>
                </a:lnTo>
                <a:close/>
              </a:path>
            </a:pathLst>
          </a:custGeom>
          <a:blipFill>
            <a:blip r:embed="rId2"/>
            <a:stretch>
              <a:fillRect/>
            </a:stretch>
          </a:blipFill>
        </p:spPr>
      </p:sp>
      <p:sp>
        <p:nvSpPr>
          <p:cNvPr id="3" name="Freeform 3"/>
          <p:cNvSpPr/>
          <p:nvPr/>
        </p:nvSpPr>
        <p:spPr>
          <a:xfrm rot="-5400000">
            <a:off x="-46698576" y="-39008729"/>
            <a:ext cx="78002041" cy="52066362"/>
          </a:xfrm>
          <a:custGeom>
            <a:avLst/>
            <a:gdLst/>
            <a:ahLst/>
            <a:cxnLst/>
            <a:rect l="l" t="t" r="r" b="b"/>
            <a:pathLst>
              <a:path w="78002041" h="52066362">
                <a:moveTo>
                  <a:pt x="0" y="0"/>
                </a:moveTo>
                <a:lnTo>
                  <a:pt x="78002040" y="0"/>
                </a:lnTo>
                <a:lnTo>
                  <a:pt x="78002040" y="52066362"/>
                </a:lnTo>
                <a:lnTo>
                  <a:pt x="0" y="5206636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5" name="TextBox 5"/>
          <p:cNvSpPr txBox="1"/>
          <p:nvPr/>
        </p:nvSpPr>
        <p:spPr>
          <a:xfrm>
            <a:off x="8118313" y="5334000"/>
            <a:ext cx="9884844" cy="4025165"/>
          </a:xfrm>
          <a:prstGeom prst="rect">
            <a:avLst/>
          </a:prstGeom>
        </p:spPr>
        <p:txBody>
          <a:bodyPr lIns="0" tIns="0" rIns="0" bIns="0" rtlCol="0" anchor="t">
            <a:spAutoFit/>
          </a:bodyPr>
          <a:lstStyle/>
          <a:p>
            <a:pPr algn="ctr">
              <a:lnSpc>
                <a:spcPts val="7827"/>
              </a:lnSpc>
            </a:pPr>
            <a:r>
              <a:rPr lang="en-US" sz="8153" spc="8">
                <a:solidFill>
                  <a:srgbClr val="000000"/>
                </a:solidFill>
                <a:latin typeface="Bookmania"/>
                <a:ea typeface="Bookmania"/>
                <a:cs typeface="Bookmania"/>
                <a:sym typeface="Bookmania"/>
              </a:rPr>
              <a:t>Why does the woman compare the man’s words to birds and his arms to wings?</a:t>
            </a:r>
          </a:p>
        </p:txBody>
      </p:sp>
      <p:sp>
        <p:nvSpPr>
          <p:cNvPr id="6" name="Freeform 6"/>
          <p:cNvSpPr/>
          <p:nvPr/>
        </p:nvSpPr>
        <p:spPr>
          <a:xfrm>
            <a:off x="5867264" y="7759919"/>
            <a:ext cx="1702934" cy="1994652"/>
          </a:xfrm>
          <a:custGeom>
            <a:avLst/>
            <a:gdLst/>
            <a:ahLst/>
            <a:cxnLst/>
            <a:rect l="l" t="t" r="r" b="b"/>
            <a:pathLst>
              <a:path w="1702934" h="1994652">
                <a:moveTo>
                  <a:pt x="0" y="0"/>
                </a:moveTo>
                <a:lnTo>
                  <a:pt x="1702934" y="0"/>
                </a:lnTo>
                <a:lnTo>
                  <a:pt x="1702934" y="1994652"/>
                </a:lnTo>
                <a:lnTo>
                  <a:pt x="0" y="1994652"/>
                </a:lnTo>
                <a:lnTo>
                  <a:pt x="0" y="0"/>
                </a:lnTo>
                <a:close/>
              </a:path>
            </a:pathLst>
          </a:custGeom>
          <a:blipFill>
            <a:blip r:embed="rId5"/>
            <a:stretch>
              <a:fillRect/>
            </a:stretch>
          </a:blipFill>
        </p:spPr>
      </p:sp>
      <p:sp>
        <p:nvSpPr>
          <p:cNvPr id="7" name="Freeform 7">
            <a:hlinkClick r:id="rId6" action="ppaction://hlinksldjump"/>
          </p:cNvPr>
          <p:cNvSpPr/>
          <p:nvPr/>
        </p:nvSpPr>
        <p:spPr>
          <a:xfrm>
            <a:off x="5976266" y="4748094"/>
            <a:ext cx="1484930" cy="2381083"/>
          </a:xfrm>
          <a:custGeom>
            <a:avLst/>
            <a:gdLst/>
            <a:ahLst/>
            <a:cxnLst/>
            <a:rect l="l" t="t" r="r" b="b"/>
            <a:pathLst>
              <a:path w="1484930" h="2381083">
                <a:moveTo>
                  <a:pt x="0" y="0"/>
                </a:moveTo>
                <a:lnTo>
                  <a:pt x="1484930" y="0"/>
                </a:lnTo>
                <a:lnTo>
                  <a:pt x="1484930" y="2381083"/>
                </a:lnTo>
                <a:lnTo>
                  <a:pt x="0" y="2381083"/>
                </a:lnTo>
                <a:lnTo>
                  <a:pt x="0" y="0"/>
                </a:lnTo>
                <a:close/>
              </a:path>
            </a:pathLst>
          </a:custGeom>
          <a:blipFill>
            <a:blip>
              <a:extLst>
                <a:ext uri="{96DAC541-7B7A-43D3-8B79-37D633B846F1}">
                  <asvg:svgBlip xmlns:asvg="http://schemas.microsoft.com/office/drawing/2016/SVG/main" r:embed="rId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2673599" y="-14978658"/>
            <a:ext cx="26301718" cy="39183193"/>
          </a:xfrm>
          <a:custGeom>
            <a:avLst/>
            <a:gdLst/>
            <a:ahLst/>
            <a:cxnLst/>
            <a:rect l="l" t="t" r="r" b="b"/>
            <a:pathLst>
              <a:path w="26301718" h="39183193">
                <a:moveTo>
                  <a:pt x="0" y="0"/>
                </a:moveTo>
                <a:lnTo>
                  <a:pt x="26301718" y="0"/>
                </a:lnTo>
                <a:lnTo>
                  <a:pt x="26301718" y="39183193"/>
                </a:lnTo>
                <a:lnTo>
                  <a:pt x="0" y="39183193"/>
                </a:lnTo>
                <a:lnTo>
                  <a:pt x="0" y="0"/>
                </a:lnTo>
                <a:close/>
              </a:path>
            </a:pathLst>
          </a:custGeom>
          <a:blipFill>
            <a:blip r:embed="rId2"/>
            <a:stretch>
              <a:fillRect/>
            </a:stretch>
          </a:blipFill>
        </p:spPr>
      </p:sp>
      <p:sp>
        <p:nvSpPr>
          <p:cNvPr id="3" name="Freeform 3"/>
          <p:cNvSpPr/>
          <p:nvPr/>
        </p:nvSpPr>
        <p:spPr>
          <a:xfrm rot="-5400000">
            <a:off x="-8620886"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3398608" y="2249658"/>
            <a:ext cx="4446598" cy="5701960"/>
          </a:xfrm>
          <a:prstGeom prst="rect">
            <a:avLst/>
          </a:prstGeom>
        </p:spPr>
        <p:txBody>
          <a:bodyPr lIns="0" tIns="0" rIns="0" bIns="0" rtlCol="0" anchor="t">
            <a:spAutoFit/>
          </a:bodyPr>
          <a:lstStyle/>
          <a:p>
            <a:pPr algn="ctr">
              <a:lnSpc>
                <a:spcPts val="6493"/>
              </a:lnSpc>
            </a:pPr>
            <a:r>
              <a:rPr lang="en-US" sz="4638" b="1" spc="4">
                <a:solidFill>
                  <a:srgbClr val="000000"/>
                </a:solidFill>
                <a:latin typeface="Bookmania Bold"/>
                <a:ea typeface="Bookmania Bold"/>
                <a:cs typeface="Bookmania Bold"/>
                <a:sym typeface="Bookmania Bold"/>
              </a:rPr>
              <a:t>He stopped at the door into the backroom and stood there: then he turned and, looking at me, said: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8831177" y="-13359408"/>
            <a:ext cx="46090477" cy="39999965"/>
          </a:xfrm>
          <a:custGeom>
            <a:avLst/>
            <a:gdLst/>
            <a:ahLst/>
            <a:cxnLst/>
            <a:rect l="l" t="t" r="r" b="b"/>
            <a:pathLst>
              <a:path w="46090477" h="39999965">
                <a:moveTo>
                  <a:pt x="0" y="0"/>
                </a:moveTo>
                <a:lnTo>
                  <a:pt x="46090477" y="0"/>
                </a:lnTo>
                <a:lnTo>
                  <a:pt x="46090477" y="39999965"/>
                </a:lnTo>
                <a:lnTo>
                  <a:pt x="0" y="39999965"/>
                </a:lnTo>
                <a:lnTo>
                  <a:pt x="0" y="0"/>
                </a:lnTo>
                <a:close/>
              </a:path>
            </a:pathLst>
          </a:custGeom>
          <a:blipFill>
            <a:blip r:embed="rId2"/>
            <a:stretch>
              <a:fillRect t="-35829" b="-35829"/>
            </a:stretch>
          </a:blipFill>
        </p:spPr>
      </p:sp>
      <p:sp>
        <p:nvSpPr>
          <p:cNvPr id="3" name="Freeform 3"/>
          <p:cNvSpPr/>
          <p:nvPr/>
        </p:nvSpPr>
        <p:spPr>
          <a:xfrm rot="-5400000">
            <a:off x="-8620886"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3681435" y="3068808"/>
            <a:ext cx="4446598" cy="4063660"/>
          </a:xfrm>
          <a:prstGeom prst="rect">
            <a:avLst/>
          </a:prstGeom>
        </p:spPr>
        <p:txBody>
          <a:bodyPr lIns="0" tIns="0" rIns="0" bIns="0" rtlCol="0" anchor="t">
            <a:spAutoFit/>
          </a:bodyPr>
          <a:lstStyle/>
          <a:p>
            <a:pPr algn="ctr">
              <a:lnSpc>
                <a:spcPts val="6493"/>
              </a:lnSpc>
            </a:pPr>
            <a:r>
              <a:rPr lang="en-US" sz="4638" b="1" spc="4">
                <a:solidFill>
                  <a:srgbClr val="000000"/>
                </a:solidFill>
                <a:latin typeface="Bookmania Bold"/>
                <a:ea typeface="Bookmania Bold"/>
                <a:cs typeface="Bookmania Bold"/>
                <a:sym typeface="Bookmania Bold"/>
              </a:rPr>
              <a:t>"I can't get you out of my heart any more: I can't unlove you."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8831177" y="-13359408"/>
            <a:ext cx="46090477" cy="39999965"/>
          </a:xfrm>
          <a:custGeom>
            <a:avLst/>
            <a:gdLst/>
            <a:ahLst/>
            <a:cxnLst/>
            <a:rect l="l" t="t" r="r" b="b"/>
            <a:pathLst>
              <a:path w="46090477" h="39999965">
                <a:moveTo>
                  <a:pt x="0" y="0"/>
                </a:moveTo>
                <a:lnTo>
                  <a:pt x="46090477" y="0"/>
                </a:lnTo>
                <a:lnTo>
                  <a:pt x="46090477" y="39999965"/>
                </a:lnTo>
                <a:lnTo>
                  <a:pt x="0" y="39999965"/>
                </a:lnTo>
                <a:lnTo>
                  <a:pt x="0" y="0"/>
                </a:lnTo>
                <a:close/>
              </a:path>
            </a:pathLst>
          </a:custGeom>
          <a:blipFill>
            <a:blip r:embed="rId2"/>
            <a:stretch>
              <a:fillRect t="-35829" b="-35829"/>
            </a:stretch>
          </a:blipFill>
        </p:spPr>
      </p:sp>
      <p:sp>
        <p:nvSpPr>
          <p:cNvPr id="3" name="Freeform 3"/>
          <p:cNvSpPr/>
          <p:nvPr/>
        </p:nvSpPr>
        <p:spPr>
          <a:xfrm rot="-5400000">
            <a:off x="-46698576" y="-39008729"/>
            <a:ext cx="78002041" cy="52066362"/>
          </a:xfrm>
          <a:custGeom>
            <a:avLst/>
            <a:gdLst/>
            <a:ahLst/>
            <a:cxnLst/>
            <a:rect l="l" t="t" r="r" b="b"/>
            <a:pathLst>
              <a:path w="78002041" h="52066362">
                <a:moveTo>
                  <a:pt x="0" y="0"/>
                </a:moveTo>
                <a:lnTo>
                  <a:pt x="78002040" y="0"/>
                </a:lnTo>
                <a:lnTo>
                  <a:pt x="78002040" y="52066362"/>
                </a:lnTo>
                <a:lnTo>
                  <a:pt x="0" y="52066362"/>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rot="2700000">
            <a:off x="3750996" y="-5852778"/>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4"/>
            <a:stretch>
              <a:fillRect/>
            </a:stretch>
          </a:blipFill>
        </p:spPr>
      </p:sp>
      <p:sp>
        <p:nvSpPr>
          <p:cNvPr id="5" name="TextBox 5"/>
          <p:cNvSpPr txBox="1"/>
          <p:nvPr/>
        </p:nvSpPr>
        <p:spPr>
          <a:xfrm>
            <a:off x="4106050" y="1480437"/>
            <a:ext cx="13525210" cy="2635872"/>
          </a:xfrm>
          <a:prstGeom prst="rect">
            <a:avLst/>
          </a:prstGeom>
        </p:spPr>
        <p:txBody>
          <a:bodyPr lIns="0" tIns="0" rIns="0" bIns="0" rtlCol="0" anchor="t">
            <a:spAutoFit/>
          </a:bodyPr>
          <a:lstStyle/>
          <a:p>
            <a:pPr algn="ctr">
              <a:lnSpc>
                <a:spcPts val="6819"/>
              </a:lnSpc>
            </a:pPr>
            <a:r>
              <a:rPr lang="en-US" sz="7103" b="1" spc="7">
                <a:solidFill>
                  <a:srgbClr val="000000"/>
                </a:solidFill>
                <a:latin typeface="Bookmania Bold"/>
                <a:ea typeface="Bookmania Bold"/>
                <a:cs typeface="Bookmania Bold"/>
                <a:sym typeface="Bookmania Bold"/>
              </a:rPr>
              <a:t>The man admits that he cannot stop loving someone he cannot have.</a:t>
            </a:r>
          </a:p>
        </p:txBody>
      </p:sp>
      <p:sp>
        <p:nvSpPr>
          <p:cNvPr id="6" name="TextBox 6"/>
          <p:cNvSpPr txBox="1"/>
          <p:nvPr/>
        </p:nvSpPr>
        <p:spPr>
          <a:xfrm>
            <a:off x="6856038" y="5333335"/>
            <a:ext cx="10775222" cy="3924965"/>
          </a:xfrm>
          <a:prstGeom prst="rect">
            <a:avLst/>
          </a:prstGeom>
        </p:spPr>
        <p:txBody>
          <a:bodyPr lIns="0" tIns="0" rIns="0" bIns="0" rtlCol="0" anchor="t">
            <a:spAutoFit/>
          </a:bodyPr>
          <a:lstStyle/>
          <a:p>
            <a:pPr algn="just">
              <a:lnSpc>
                <a:spcPts val="7680"/>
              </a:lnSpc>
            </a:pPr>
            <a:r>
              <a:rPr lang="en-US" sz="8000" spc="8">
                <a:solidFill>
                  <a:srgbClr val="000000"/>
                </a:solidFill>
                <a:latin typeface="Bookmania"/>
                <a:ea typeface="Bookmania"/>
                <a:cs typeface="Bookmania"/>
                <a:sym typeface="Bookmania"/>
              </a:rPr>
              <a:t>Why do you think some feelings remain even when we know they cannot be fulfilled?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0" y="-1920240"/>
            <a:ext cx="18288000" cy="1220724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1028700" y="4753502"/>
            <a:ext cx="16230600" cy="2904072"/>
          </a:xfrm>
          <a:prstGeom prst="rect">
            <a:avLst/>
          </a:prstGeom>
        </p:spPr>
        <p:txBody>
          <a:bodyPr lIns="0" tIns="0" rIns="0" bIns="0" rtlCol="0" anchor="t">
            <a:spAutoFit/>
          </a:bodyPr>
          <a:lstStyle/>
          <a:p>
            <a:pPr algn="ctr">
              <a:lnSpc>
                <a:spcPts val="5833"/>
              </a:lnSpc>
            </a:pPr>
            <a:r>
              <a:rPr lang="en-US" sz="4166" b="1" spc="4">
                <a:solidFill>
                  <a:srgbClr val="000000"/>
                </a:solidFill>
                <a:latin typeface="Bookmania Bold"/>
                <a:ea typeface="Bookmania Bold"/>
                <a:cs typeface="Bookmania Bold"/>
                <a:sym typeface="Bookmania Bold"/>
              </a:rPr>
              <a:t>He walked down the long room and, as he crossed between me and the mirror and I saw in the mirror the reflection of the shawl spread like a wing above him, he said: "You are all the girls I have ever loved." </a:t>
            </a:r>
          </a:p>
        </p:txBody>
      </p:sp>
      <p:sp>
        <p:nvSpPr>
          <p:cNvPr id="4" name="Freeform 4"/>
          <p:cNvSpPr/>
          <p:nvPr/>
        </p:nvSpPr>
        <p:spPr>
          <a:xfrm rot="2700000">
            <a:off x="3750996" y="-6846714"/>
            <a:ext cx="15839747" cy="17170458"/>
          </a:xfrm>
          <a:custGeom>
            <a:avLst/>
            <a:gdLst/>
            <a:ahLst/>
            <a:cxnLst/>
            <a:rect l="l" t="t" r="r" b="b"/>
            <a:pathLst>
              <a:path w="15839747" h="17170458">
                <a:moveTo>
                  <a:pt x="0" y="0"/>
                </a:moveTo>
                <a:lnTo>
                  <a:pt x="15839747" y="0"/>
                </a:lnTo>
                <a:lnTo>
                  <a:pt x="15839747" y="17170458"/>
                </a:lnTo>
                <a:lnTo>
                  <a:pt x="0" y="17170458"/>
                </a:lnTo>
                <a:lnTo>
                  <a:pt x="0" y="0"/>
                </a:lnTo>
                <a:close/>
              </a:path>
            </a:pathLst>
          </a:custGeom>
          <a:blipFill>
            <a:blip r:embed="rId3"/>
            <a:stretch>
              <a:fillRect/>
            </a:stretch>
          </a:blipFill>
        </p:spPr>
      </p:sp>
      <p:sp>
        <p:nvSpPr>
          <p:cNvPr id="5" name="Freeform 5"/>
          <p:cNvSpPr/>
          <p:nvPr/>
        </p:nvSpPr>
        <p:spPr>
          <a:xfrm>
            <a:off x="16323519" y="7657573"/>
            <a:ext cx="1871561" cy="1176744"/>
          </a:xfrm>
          <a:custGeom>
            <a:avLst/>
            <a:gdLst/>
            <a:ahLst/>
            <a:cxnLst/>
            <a:rect l="l" t="t" r="r" b="b"/>
            <a:pathLst>
              <a:path w="1871561" h="1176744">
                <a:moveTo>
                  <a:pt x="0" y="0"/>
                </a:moveTo>
                <a:lnTo>
                  <a:pt x="1871562" y="0"/>
                </a:lnTo>
                <a:lnTo>
                  <a:pt x="1871562" y="1176745"/>
                </a:lnTo>
                <a:lnTo>
                  <a:pt x="0" y="1176745"/>
                </a:lnTo>
                <a:lnTo>
                  <a:pt x="0" y="0"/>
                </a:lnTo>
                <a:close/>
              </a:path>
            </a:pathLst>
          </a:custGeom>
          <a:blipFill>
            <a:blip>
              <a:extLst>
                <a:ext uri="{96DAC541-7B7A-43D3-8B79-37D633B846F1}">
                  <asvg:svgBlip xmlns:asvg="http://schemas.microsoft.com/office/drawing/2016/SVG/main" r:embed="rId4"/>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952557" y="-28173446"/>
            <a:ext cx="37714581" cy="38460446"/>
          </a:xfrm>
          <a:custGeom>
            <a:avLst/>
            <a:gdLst/>
            <a:ahLst/>
            <a:cxnLst/>
            <a:rect l="l" t="t" r="r" b="b"/>
            <a:pathLst>
              <a:path w="37714581" h="38460446">
                <a:moveTo>
                  <a:pt x="0" y="0"/>
                </a:moveTo>
                <a:lnTo>
                  <a:pt x="37714581" y="0"/>
                </a:lnTo>
                <a:lnTo>
                  <a:pt x="37714581" y="38460446"/>
                </a:lnTo>
                <a:lnTo>
                  <a:pt x="0" y="38460446"/>
                </a:lnTo>
                <a:lnTo>
                  <a:pt x="0" y="0"/>
                </a:lnTo>
                <a:close/>
              </a:path>
            </a:pathLst>
          </a:custGeom>
          <a:blipFill>
            <a:blip r:embed="rId2"/>
            <a:stretch>
              <a:fillRect t="-30491" b="-15594"/>
            </a:stretch>
          </a:blipFill>
        </p:spPr>
      </p:sp>
      <p:sp>
        <p:nvSpPr>
          <p:cNvPr id="3" name="Freeform 3"/>
          <p:cNvSpPr/>
          <p:nvPr/>
        </p:nvSpPr>
        <p:spPr>
          <a:xfrm rot="-5400000">
            <a:off x="-8620886" y="-883414"/>
            <a:ext cx="32274526" cy="21543246"/>
          </a:xfrm>
          <a:custGeom>
            <a:avLst/>
            <a:gdLst/>
            <a:ahLst/>
            <a:cxnLst/>
            <a:rect l="l" t="t" r="r" b="b"/>
            <a:pathLst>
              <a:path w="32274526" h="21543246">
                <a:moveTo>
                  <a:pt x="0" y="0"/>
                </a:moveTo>
                <a:lnTo>
                  <a:pt x="32274526" y="0"/>
                </a:lnTo>
                <a:lnTo>
                  <a:pt x="32274526" y="21543246"/>
                </a:lnTo>
                <a:lnTo>
                  <a:pt x="0" y="21543246"/>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TextBox 4"/>
          <p:cNvSpPr txBox="1"/>
          <p:nvPr/>
        </p:nvSpPr>
        <p:spPr>
          <a:xfrm>
            <a:off x="12355639" y="618185"/>
            <a:ext cx="5625083" cy="9270024"/>
          </a:xfrm>
          <a:prstGeom prst="rect">
            <a:avLst/>
          </a:prstGeom>
        </p:spPr>
        <p:txBody>
          <a:bodyPr lIns="0" tIns="0" rIns="0" bIns="0" rtlCol="0" anchor="t">
            <a:spAutoFit/>
          </a:bodyPr>
          <a:lstStyle/>
          <a:p>
            <a:pPr algn="ctr">
              <a:lnSpc>
                <a:spcPts val="5653"/>
              </a:lnSpc>
            </a:pPr>
            <a:r>
              <a:rPr lang="en-US" sz="4038" b="1" spc="4">
                <a:solidFill>
                  <a:srgbClr val="000000"/>
                </a:solidFill>
                <a:latin typeface="Bookmania Bold"/>
                <a:ea typeface="Bookmania Bold"/>
                <a:cs typeface="Bookmania Bold"/>
                <a:sym typeface="Bookmania Bold"/>
              </a:rPr>
              <a:t>He stopped at the window and stood there. A breeze was blowing, the pale green blinds very near his face were beginning to stir. He walked up the long room and as he crossed between me and the mirror and I saw the shawl spread above him like a wing, he said: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TotalTime>
  <Words>5389</Words>
  <Application>Microsoft Office PowerPoint</Application>
  <PresentationFormat>Custom</PresentationFormat>
  <Paragraphs>195</Paragraphs>
  <Slides>153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153</vt:i4>
      </vt:variant>
    </vt:vector>
  </HeadingPairs>
  <TitlesOfParts>
    <vt:vector size="161" baseType="lpstr">
      <vt:lpstr>Arial</vt:lpstr>
      <vt:lpstr>Garet Bold</vt:lpstr>
      <vt:lpstr>Bookmania Bold</vt:lpstr>
      <vt:lpstr>Calibri</vt:lpstr>
      <vt:lpstr>Bookmania Bold Italics</vt:lpstr>
      <vt:lpstr>EFCO Brookshire</vt:lpstr>
      <vt:lpstr>Bookmania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Yellow Shawl-Slide Deck Presentation</dc:title>
  <dc:creator>Acer</dc:creator>
  <cp:lastModifiedBy>Aeris Emmanuel Manalo</cp:lastModifiedBy>
  <cp:revision>3</cp:revision>
  <dcterms:created xsi:type="dcterms:W3CDTF">2006-08-16T00:00:00Z</dcterms:created>
  <dcterms:modified xsi:type="dcterms:W3CDTF">2026-06-16T13:47:53Z</dcterms:modified>
  <dc:identifier>DAHLVViFKaY</dc:identifier>
</cp:coreProperties>
</file>